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5"/>
  </p:notesMasterIdLst>
  <p:sldIdLst>
    <p:sldId id="256" r:id="rId2"/>
    <p:sldId id="257" r:id="rId3"/>
    <p:sldId id="258" r:id="rId4"/>
    <p:sldId id="265" r:id="rId5"/>
    <p:sldId id="259" r:id="rId6"/>
    <p:sldId id="289" r:id="rId7"/>
    <p:sldId id="290" r:id="rId8"/>
    <p:sldId id="285" r:id="rId9"/>
    <p:sldId id="260" r:id="rId10"/>
    <p:sldId id="261" r:id="rId11"/>
    <p:sldId id="266" r:id="rId12"/>
    <p:sldId id="267" r:id="rId13"/>
    <p:sldId id="268" r:id="rId14"/>
    <p:sldId id="262" r:id="rId15"/>
    <p:sldId id="286" r:id="rId16"/>
    <p:sldId id="287" r:id="rId17"/>
    <p:sldId id="288" r:id="rId18"/>
    <p:sldId id="269" r:id="rId19"/>
    <p:sldId id="270" r:id="rId20"/>
    <p:sldId id="271" r:id="rId21"/>
    <p:sldId id="274" r:id="rId22"/>
    <p:sldId id="272" r:id="rId23"/>
    <p:sldId id="273" r:id="rId24"/>
    <p:sldId id="275" r:id="rId25"/>
    <p:sldId id="276" r:id="rId26"/>
    <p:sldId id="277" r:id="rId27"/>
    <p:sldId id="263" r:id="rId28"/>
    <p:sldId id="278" r:id="rId29"/>
    <p:sldId id="296" r:id="rId30"/>
    <p:sldId id="279" r:id="rId31"/>
    <p:sldId id="291" r:id="rId32"/>
    <p:sldId id="280" r:id="rId33"/>
    <p:sldId id="281" r:id="rId34"/>
    <p:sldId id="292" r:id="rId35"/>
    <p:sldId id="293" r:id="rId36"/>
    <p:sldId id="294" r:id="rId37"/>
    <p:sldId id="282" r:id="rId38"/>
    <p:sldId id="295" r:id="rId39"/>
    <p:sldId id="283" r:id="rId40"/>
    <p:sldId id="284" r:id="rId41"/>
    <p:sldId id="297" r:id="rId42"/>
    <p:sldId id="298" r:id="rId43"/>
    <p:sldId id="264" r:id="rId4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hXQ1N1MafN4fY+Bs9ldogAdiZ6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guide orient="horz" pos="1570"/>
        <p:guide pos="5868"/>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Keep observations </a:t>
            </a:r>
            <a:endParaRPr/>
          </a:p>
        </p:txBody>
      </p:sp>
      <p:sp>
        <p:nvSpPr>
          <p:cNvPr id="126" name="Google Shape;126;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134" name="Google Shape;1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134" name="Google Shape;1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4419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134" name="Google Shape;1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2883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134" name="Google Shape;1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1675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134" name="Google Shape;1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7378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134" name="Google Shape;1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4337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134" name="Google Shape;1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0078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134" name="Google Shape;1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6174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134" name="Google Shape;1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9195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79" name="Google Shape;79;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134" name="Google Shape;1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0422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9c79fd7f2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panose="020F0502020204030204"/>
              <a:buNone/>
            </a:pPr>
            <a:endParaRPr sz="1100"/>
          </a:p>
          <a:p>
            <a:pPr marL="0" lvl="0" indent="0" algn="l" rtl="0">
              <a:lnSpc>
                <a:spcPct val="100000"/>
              </a:lnSpc>
              <a:spcBef>
                <a:spcPts val="0"/>
              </a:spcBef>
              <a:spcAft>
                <a:spcPts val="0"/>
              </a:spcAft>
              <a:buClr>
                <a:schemeClr val="dk1"/>
              </a:buClr>
              <a:buSzPts val="1100"/>
              <a:buFont typeface="Calibri" panose="020F0502020204030204"/>
              <a:buNone/>
            </a:pPr>
            <a:endParaRPr sz="1100"/>
          </a:p>
          <a:p>
            <a:pPr marL="0" lvl="0" indent="0" algn="l" rtl="0">
              <a:lnSpc>
                <a:spcPct val="100000"/>
              </a:lnSpc>
              <a:spcBef>
                <a:spcPts val="0"/>
              </a:spcBef>
              <a:spcAft>
                <a:spcPts val="0"/>
              </a:spcAft>
              <a:buClr>
                <a:schemeClr val="dk1"/>
              </a:buClr>
              <a:buSzPts val="1100"/>
              <a:buFont typeface="Calibri" panose="020F0502020204030204"/>
              <a:buNone/>
            </a:pPr>
            <a:endParaRPr sz="1100"/>
          </a:p>
        </p:txBody>
      </p:sp>
      <p:sp>
        <p:nvSpPr>
          <p:cNvPr id="180" name="Google Shape;180;g119c79fd7f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17b53b5ae0_1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panose="020F0502020204030204"/>
              <a:buNone/>
            </a:pPr>
            <a:endParaRPr sz="1100"/>
          </a:p>
        </p:txBody>
      </p:sp>
      <p:sp>
        <p:nvSpPr>
          <p:cNvPr id="249" name="Google Shape;249;g117b53b5ae0_1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110" name="Google Shape;11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2710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39"/>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9"/>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39"/>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9"/>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9"/>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787960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21"/>
        <p:cNvGrpSpPr/>
        <p:nvPr/>
      </p:nvGrpSpPr>
      <p:grpSpPr>
        <a:xfrm>
          <a:off x="0" y="0"/>
          <a:ext cx="0" cy="0"/>
          <a:chOff x="0" y="0"/>
          <a:chExt cx="0" cy="0"/>
        </a:xfrm>
      </p:grpSpPr>
      <p:sp>
        <p:nvSpPr>
          <p:cNvPr id="22" name="Google Shape;22;gf3a8d4be09_2_86"/>
          <p:cNvSpPr/>
          <p:nvPr/>
        </p:nvSpPr>
        <p:spPr>
          <a:xfrm>
            <a:off x="0" y="3"/>
            <a:ext cx="12192000" cy="819300"/>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23" name="Google Shape;23;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5" name="Google Shape;25;gf3a8d4be09_2_86"/>
          <p:cNvCxnSpPr/>
          <p:nvPr/>
        </p:nvCxnSpPr>
        <p:spPr>
          <a:xfrm>
            <a:off x="0" y="6457951"/>
            <a:ext cx="9608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26"/>
        <p:cNvGrpSpPr/>
        <p:nvPr/>
      </p:nvGrpSpPr>
      <p:grpSpPr>
        <a:xfrm>
          <a:off x="0" y="0"/>
          <a:ext cx="0" cy="0"/>
          <a:chOff x="0" y="0"/>
          <a:chExt cx="0" cy="0"/>
        </a:xfrm>
      </p:grpSpPr>
      <p:sp>
        <p:nvSpPr>
          <p:cNvPr id="27" name="Google Shape;27;p61"/>
          <p:cNvSpPr/>
          <p:nvPr/>
        </p:nvSpPr>
        <p:spPr>
          <a:xfrm>
            <a:off x="0" y="13"/>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p:txBody>
      </p:sp>
      <p:sp>
        <p:nvSpPr>
          <p:cNvPr id="28" name="Google Shape;28;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 name="Google Shape;29;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30" name="Google Shape;30;p61"/>
          <p:cNvCxnSpPr/>
          <p:nvPr/>
        </p:nvCxnSpPr>
        <p:spPr>
          <a:xfrm>
            <a:off x="13"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0"/>
          <p:cNvSpPr txBox="1">
            <a:spLocks noGrp="1"/>
          </p:cNvSpPr>
          <p:nvPr>
            <p:ph type="title"/>
          </p:nvPr>
        </p:nvSpPr>
        <p:spPr>
          <a:xfrm>
            <a:off x="831851" y="1709750"/>
            <a:ext cx="10515600" cy="2852737"/>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0"/>
          <p:cNvSpPr txBox="1">
            <a:spLocks noGrp="1"/>
          </p:cNvSpPr>
          <p:nvPr>
            <p:ph type="body" idx="1"/>
          </p:nvPr>
        </p:nvSpPr>
        <p:spPr>
          <a:xfrm>
            <a:off x="831851" y="4589465"/>
            <a:ext cx="10515600" cy="1500187"/>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9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40"/>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0"/>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0"/>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43"/>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3"/>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3"/>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3"/>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2"/>
        <p:cNvGrpSpPr/>
        <p:nvPr/>
      </p:nvGrpSpPr>
      <p:grpSpPr>
        <a:xfrm>
          <a:off x="0" y="0"/>
          <a:ext cx="0" cy="0"/>
          <a:chOff x="0" y="0"/>
          <a:chExt cx="0" cy="0"/>
        </a:xfrm>
      </p:grpSpPr>
      <p:sp>
        <p:nvSpPr>
          <p:cNvPr id="43" name="Google Shape;43;p44"/>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44"/>
          <p:cNvSpPr txBox="1">
            <a:spLocks noGrp="1"/>
          </p:cNvSpPr>
          <p:nvPr>
            <p:ph type="body" idx="1"/>
          </p:nvPr>
        </p:nvSpPr>
        <p:spPr>
          <a:xfrm>
            <a:off x="5183188" y="987437"/>
            <a:ext cx="6172200" cy="4873625"/>
          </a:xfrm>
          <a:prstGeom prst="rect">
            <a:avLst/>
          </a:prstGeom>
          <a:noFill/>
          <a:ln>
            <a:noFill/>
          </a:ln>
        </p:spPr>
        <p:txBody>
          <a:bodyPr spcFirstLastPara="1" wrap="square" lIns="91400" tIns="45675" rIns="91400" bIns="45675"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 name="Google Shape;45;p44"/>
          <p:cNvSpPr txBox="1">
            <a:spLocks noGrp="1"/>
          </p:cNvSpPr>
          <p:nvPr>
            <p:ph type="body" idx="2"/>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46" name="Google Shape;46;p44"/>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44"/>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4"/>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p45"/>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5"/>
          <p:cNvSpPr>
            <a:spLocks noGrp="1"/>
          </p:cNvSpPr>
          <p:nvPr>
            <p:ph type="pic" idx="2"/>
          </p:nvPr>
        </p:nvSpPr>
        <p:spPr>
          <a:xfrm>
            <a:off x="5183188" y="987437"/>
            <a:ext cx="6172200" cy="4873625"/>
          </a:xfrm>
          <a:prstGeom prst="rect">
            <a:avLst/>
          </a:prstGeom>
          <a:noFill/>
          <a:ln>
            <a:noFill/>
          </a:ln>
        </p:spPr>
      </p:sp>
      <p:sp>
        <p:nvSpPr>
          <p:cNvPr id="52" name="Google Shape;52;p45"/>
          <p:cNvSpPr txBox="1">
            <a:spLocks noGrp="1"/>
          </p:cNvSpPr>
          <p:nvPr>
            <p:ph type="body" idx="1"/>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53" name="Google Shape;53;p4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4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p46"/>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46"/>
          <p:cNvSpPr txBox="1">
            <a:spLocks noGrp="1"/>
          </p:cNvSpPr>
          <p:nvPr>
            <p:ph type="body" idx="1"/>
          </p:nvPr>
        </p:nvSpPr>
        <p:spPr>
          <a:xfrm rot="5400000">
            <a:off x="3920333" y="-1256507"/>
            <a:ext cx="4351339" cy="105156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46"/>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6"/>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6"/>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p47"/>
          <p:cNvSpPr txBox="1">
            <a:spLocks noGrp="1"/>
          </p:cNvSpPr>
          <p:nvPr>
            <p:ph type="title"/>
          </p:nvPr>
        </p:nvSpPr>
        <p:spPr>
          <a:xfrm rot="5400000">
            <a:off x="7133442" y="1956595"/>
            <a:ext cx="5811839" cy="2628900"/>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7"/>
          <p:cNvSpPr txBox="1">
            <a:spLocks noGrp="1"/>
          </p:cNvSpPr>
          <p:nvPr>
            <p:ph type="body" idx="1"/>
          </p:nvPr>
        </p:nvSpPr>
        <p:spPr>
          <a:xfrm rot="5400000">
            <a:off x="1799442" y="-596106"/>
            <a:ext cx="5811839" cy="77343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47"/>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7"/>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jp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p>
            <a:pPr marL="0" lvl="0" indent="0" algn="l" rtl="0">
              <a:lnSpc>
                <a:spcPct val="90000"/>
              </a:lnSpc>
              <a:spcBef>
                <a:spcPts val="0"/>
              </a:spcBef>
              <a:spcAft>
                <a:spcPts val="0"/>
              </a:spcAft>
              <a:buClr>
                <a:schemeClr val="dk1"/>
              </a:buClr>
              <a:buSzPts val="1800"/>
              <a:buNone/>
            </a:pPr>
            <a:r>
              <a:rPr lang="en-US" b="1" dirty="0"/>
              <a:t>Coal/Iron Ore Price Analysis</a:t>
            </a:r>
            <a:endParaRPr b="1" dirty="0"/>
          </a:p>
        </p:txBody>
      </p:sp>
      <p:sp>
        <p:nvSpPr>
          <p:cNvPr id="74" name="Google Shape;74;p1"/>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pic>
        <p:nvPicPr>
          <p:cNvPr id="75" name="Google Shape;75;p1"/>
          <p:cNvPicPr preferRelativeResize="0"/>
          <p:nvPr/>
        </p:nvPicPr>
        <p:blipFill rotWithShape="1">
          <a:blip r:embed="rId3">
            <a:alphaModFix/>
          </a:blip>
          <a:srcRect/>
          <a:stretch/>
        </p:blipFill>
        <p:spPr>
          <a:xfrm>
            <a:off x="14086508" y="11637873"/>
            <a:ext cx="158226" cy="163709"/>
          </a:xfrm>
          <a:prstGeom prst="rect">
            <a:avLst/>
          </a:prstGeom>
          <a:noFill/>
          <a:ln>
            <a:noFill/>
          </a:ln>
        </p:spPr>
      </p:pic>
      <p:pic>
        <p:nvPicPr>
          <p:cNvPr id="76" name="Google Shape;76;p1" descr="360DigiTMG Reviews - 52 Reviews of 360digitmg.com | Sitejabber"/>
          <p:cNvPicPr preferRelativeResize="0"/>
          <p:nvPr/>
        </p:nvPicPr>
        <p:blipFill rotWithShape="1">
          <a:blip r:embed="rId4">
            <a:alphaModFix/>
          </a:blip>
          <a:srcRect/>
          <a:stretch/>
        </p:blipFill>
        <p:spPr>
          <a:xfrm>
            <a:off x="9751545" y="5952931"/>
            <a:ext cx="2277039" cy="808338"/>
          </a:xfrm>
          <a:prstGeom prst="rect">
            <a:avLst/>
          </a:prstGeom>
          <a:noFill/>
          <a:ln>
            <a:noFill/>
          </a:ln>
        </p:spPr>
      </p:pic>
      <p:pic>
        <p:nvPicPr>
          <p:cNvPr id="1026" name="Picture 2" descr="Mining3 - The Future of Sustainable Mining">
            <a:extLst>
              <a:ext uri="{FF2B5EF4-FFF2-40B4-BE49-F238E27FC236}">
                <a16:creationId xmlns:a16="http://schemas.microsoft.com/office/drawing/2014/main" id="{B16A9E0C-894D-43C1-B1B6-C34F2335A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5330" y="1848497"/>
            <a:ext cx="7452343" cy="41919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191575" y="122850"/>
            <a:ext cx="92472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Exploratory Data Analysis [EDA]</a:t>
            </a:r>
            <a:endParaRPr sz="3200">
              <a:latin typeface="Times New Roman"/>
              <a:ea typeface="Times New Roman"/>
              <a:cs typeface="Times New Roman"/>
              <a:sym typeface="Times New Roman"/>
            </a:endParaRPr>
          </a:p>
        </p:txBody>
      </p:sp>
      <p:sp>
        <p:nvSpPr>
          <p:cNvPr id="113" name="Google Shape;113;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114" name="Google Shape;114;p25"/>
          <p:cNvSpPr txBox="1"/>
          <p:nvPr/>
        </p:nvSpPr>
        <p:spPr>
          <a:xfrm>
            <a:off x="609600" y="1181100"/>
            <a:ext cx="19431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5" name="Google Shape;115;p25"/>
          <p:cNvSpPr txBox="1"/>
          <p:nvPr/>
        </p:nvSpPr>
        <p:spPr>
          <a:xfrm>
            <a:off x="3238500" y="2076450"/>
            <a:ext cx="8991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6" name="Google Shape;116;p25"/>
          <p:cNvSpPr txBox="1"/>
          <p:nvPr/>
        </p:nvSpPr>
        <p:spPr>
          <a:xfrm>
            <a:off x="4686300" y="4057650"/>
            <a:ext cx="7543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7" name="Google Shape;117;p25"/>
          <p:cNvSpPr txBox="1"/>
          <p:nvPr/>
        </p:nvSpPr>
        <p:spPr>
          <a:xfrm>
            <a:off x="191575" y="4750800"/>
            <a:ext cx="1103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18" name="Google Shape;118;p25" descr="360DigiTMG Reviews - 52 Reviews of 360digitmg.com | Sitejabber"/>
          <p:cNvPicPr preferRelativeResize="0"/>
          <p:nvPr/>
        </p:nvPicPr>
        <p:blipFill rotWithShape="1">
          <a:blip r:embed="rId3">
            <a:alphaModFix/>
          </a:blip>
          <a:srcRect/>
          <a:stretch/>
        </p:blipFill>
        <p:spPr>
          <a:xfrm>
            <a:off x="9753038" y="5945831"/>
            <a:ext cx="2277039" cy="808338"/>
          </a:xfrm>
          <a:prstGeom prst="rect">
            <a:avLst/>
          </a:prstGeom>
          <a:noFill/>
          <a:ln>
            <a:noFill/>
          </a:ln>
        </p:spPr>
      </p:pic>
      <p:sp>
        <p:nvSpPr>
          <p:cNvPr id="2" name="TextBox 1">
            <a:extLst>
              <a:ext uri="{FF2B5EF4-FFF2-40B4-BE49-F238E27FC236}">
                <a16:creationId xmlns:a16="http://schemas.microsoft.com/office/drawing/2014/main" id="{01BB1B4F-F8EB-4FD6-BAA3-7BDC714261F7}"/>
              </a:ext>
            </a:extLst>
          </p:cNvPr>
          <p:cNvSpPr txBox="1"/>
          <p:nvPr/>
        </p:nvSpPr>
        <p:spPr>
          <a:xfrm>
            <a:off x="609600" y="1350498"/>
            <a:ext cx="10972800" cy="2031325"/>
          </a:xfrm>
          <a:prstGeom prst="rect">
            <a:avLst/>
          </a:prstGeom>
          <a:noFill/>
        </p:spPr>
        <p:txBody>
          <a:bodyPr wrap="square" rtlCol="0">
            <a:spAutoFit/>
          </a:bodyPr>
          <a:lstStyle/>
          <a:p>
            <a:pPr marL="285750" indent="-285750">
              <a:buFont typeface="Arial" panose="020B0604020202020204" pitchFamily="34" charset="0"/>
              <a:buChar char="•"/>
            </a:pPr>
            <a:r>
              <a:rPr lang="en-US" sz="1800" b="1" dirty="0">
                <a:latin typeface="Calibri" panose="020F0502020204030204" charset="0"/>
                <a:cs typeface="Calibri" panose="020F0502020204030204" charset="0"/>
              </a:rPr>
              <a:t>The coal ore dataset comprises 262 records and includes 10 essential columns: 'Date', 'Open', 'High', 'Low', 'Close', 'Trend </a:t>
            </a:r>
            <a:r>
              <a:rPr lang="en-US" sz="1800" b="1" dirty="0" err="1">
                <a:latin typeface="Calibri" panose="020F0502020204030204" charset="0"/>
                <a:cs typeface="Calibri" panose="020F0502020204030204" charset="0"/>
              </a:rPr>
              <a:t>Supertrend</a:t>
            </a:r>
            <a:r>
              <a:rPr lang="en-US" sz="1800" b="1" dirty="0">
                <a:latin typeface="Calibri" panose="020F0502020204030204" charset="0"/>
                <a:cs typeface="Calibri" panose="020F0502020204030204" charset="0"/>
              </a:rPr>
              <a:t> (7,3)', 'MACD (12,26,9)', 'Signal MACD (12,26,9)', 'MACD (12,26,9)_hist', 'Volume’.</a:t>
            </a:r>
            <a:endParaRPr lang="en-IN" sz="1800" b="1" dirty="0">
              <a:latin typeface="Calibri" panose="020F0502020204030204" charset="0"/>
              <a:cs typeface="Calibri" panose="020F0502020204030204" charset="0"/>
            </a:endParaRPr>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r>
              <a:rPr lang="en-IN" sz="1800" b="1" dirty="0">
                <a:latin typeface="Calibri" panose="020F0502020204030204" charset="0"/>
                <a:ea typeface="Calibri" panose="020F0502020204030204"/>
                <a:cs typeface="Calibri" panose="020F0502020204030204" charset="0"/>
                <a:sym typeface="Calibri" panose="020F0502020204030204"/>
              </a:rPr>
              <a:t>Descriptive statistics for numeric columns (</a:t>
            </a:r>
            <a:r>
              <a:rPr lang="en-US" sz="1800" b="1" dirty="0">
                <a:latin typeface="Calibri" panose="020F0502020204030204" charset="0"/>
                <a:cs typeface="Calibri" panose="020F0502020204030204" charset="0"/>
              </a:rPr>
              <a:t>', 'Open', 'High', 'Low', 'Close', 'Trend </a:t>
            </a:r>
            <a:r>
              <a:rPr lang="en-US" sz="1800" b="1" dirty="0" err="1">
                <a:latin typeface="Calibri" panose="020F0502020204030204" charset="0"/>
                <a:cs typeface="Calibri" panose="020F0502020204030204" charset="0"/>
              </a:rPr>
              <a:t>Supertrend</a:t>
            </a:r>
            <a:r>
              <a:rPr lang="en-US" sz="1800" b="1" dirty="0">
                <a:latin typeface="Calibri" panose="020F0502020204030204" charset="0"/>
                <a:cs typeface="Calibri" panose="020F0502020204030204" charset="0"/>
              </a:rPr>
              <a:t> (7,3)', 'MACD (12,26,9)', 'Signal MACD (12,26,9)', 'MACD (12,26,9)_hist', 'Volume’</a:t>
            </a:r>
            <a:r>
              <a:rPr lang="en-IN" sz="1800" b="1" dirty="0">
                <a:latin typeface="Calibri" panose="020F0502020204030204" charset="0"/>
                <a:ea typeface="Calibri" panose="020F0502020204030204"/>
                <a:cs typeface="Calibri" panose="020F0502020204030204" charset="0"/>
                <a:sym typeface="Calibri" panose="020F0502020204030204"/>
              </a:rPr>
              <a:t>) like mean, median, variance, standard deviation, range, skewness, and kurtosis provide insights into distribution and variability, aiding in inventory planning and risk assessment.</a:t>
            </a:r>
            <a:endParaRPr lang="en-IN"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2;p25">
            <a:extLst>
              <a:ext uri="{FF2B5EF4-FFF2-40B4-BE49-F238E27FC236}">
                <a16:creationId xmlns:a16="http://schemas.microsoft.com/office/drawing/2014/main" id="{7E51173A-1D05-4F66-BAEC-3E5AF37B3ED7}"/>
              </a:ext>
            </a:extLst>
          </p:cNvPr>
          <p:cNvSpPr txBox="1">
            <a:spLocks/>
          </p:cNvSpPr>
          <p:nvPr/>
        </p:nvSpPr>
        <p:spPr>
          <a:xfrm>
            <a:off x="117231" y="193188"/>
            <a:ext cx="9247200" cy="535500"/>
          </a:xfrm>
          <a:prstGeom prst="rect">
            <a:avLst/>
          </a:prstGeom>
          <a:noFill/>
          <a:ln>
            <a:noFill/>
          </a:ln>
        </p:spPr>
        <p:txBody>
          <a:bodyPr spcFirstLastPara="1" wrap="square" lIns="91400" tIns="45675" rIns="91400" bIns="45675"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300"/>
              <a:buFont typeface="Georgia"/>
              <a:buNone/>
              <a:defRPr sz="31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r>
              <a:rPr lang="en-US" sz="3200" b="1" dirty="0">
                <a:latin typeface="Times New Roman"/>
                <a:ea typeface="Times New Roman"/>
                <a:cs typeface="Times New Roman"/>
                <a:sym typeface="Times New Roman"/>
              </a:rPr>
              <a:t>Exploratory Data Analysis [EDA]</a:t>
            </a:r>
            <a:endParaRPr lang="en-US" sz="3200" dirty="0">
              <a:latin typeface="Times New Roman"/>
              <a:ea typeface="Times New Roman"/>
              <a:cs typeface="Times New Roman"/>
              <a:sym typeface="Times New Roman"/>
            </a:endParaRPr>
          </a:p>
        </p:txBody>
      </p:sp>
      <p:pic>
        <p:nvPicPr>
          <p:cNvPr id="4" name="Google Shape;118;p25" descr="360DigiTMG Reviews - 52 Reviews of 360digitmg.com | Sitejabber">
            <a:extLst>
              <a:ext uri="{FF2B5EF4-FFF2-40B4-BE49-F238E27FC236}">
                <a16:creationId xmlns:a16="http://schemas.microsoft.com/office/drawing/2014/main" id="{6F99A787-8E4C-441B-A4CE-58DA5EA25F5C}"/>
              </a:ext>
            </a:extLst>
          </p:cNvPr>
          <p:cNvPicPr preferRelativeResize="0"/>
          <p:nvPr/>
        </p:nvPicPr>
        <p:blipFill rotWithShape="1">
          <a:blip r:embed="rId3">
            <a:alphaModFix/>
          </a:blip>
          <a:srcRect/>
          <a:stretch/>
        </p:blipFill>
        <p:spPr>
          <a:xfrm>
            <a:off x="9753038" y="5945831"/>
            <a:ext cx="2277039" cy="808338"/>
          </a:xfrm>
          <a:prstGeom prst="rect">
            <a:avLst/>
          </a:prstGeom>
          <a:noFill/>
          <a:ln>
            <a:noFill/>
          </a:ln>
        </p:spPr>
      </p:pic>
      <p:graphicFrame>
        <p:nvGraphicFramePr>
          <p:cNvPr id="5" name="Table 5">
            <a:extLst>
              <a:ext uri="{FF2B5EF4-FFF2-40B4-BE49-F238E27FC236}">
                <a16:creationId xmlns:a16="http://schemas.microsoft.com/office/drawing/2014/main" id="{60AC8595-05DD-4B7E-A2B7-B9E0B63D9096}"/>
              </a:ext>
            </a:extLst>
          </p:cNvPr>
          <p:cNvGraphicFramePr>
            <a:graphicFrameLocks noGrp="1"/>
          </p:cNvGraphicFramePr>
          <p:nvPr>
            <p:extLst>
              <p:ext uri="{D42A27DB-BD31-4B8C-83A1-F6EECF244321}">
                <p14:modId xmlns:p14="http://schemas.microsoft.com/office/powerpoint/2010/main" val="3163701128"/>
              </p:ext>
            </p:extLst>
          </p:nvPr>
        </p:nvGraphicFramePr>
        <p:xfrm>
          <a:off x="304797" y="928468"/>
          <a:ext cx="11725280" cy="5276113"/>
        </p:xfrm>
        <a:graphic>
          <a:graphicData uri="http://schemas.openxmlformats.org/drawingml/2006/table">
            <a:tbl>
              <a:tblPr firstRow="1" bandRow="1">
                <a:tableStyleId>{073A0DAA-6AF3-43AB-8588-CEC1D06C72B9}</a:tableStyleId>
              </a:tblPr>
              <a:tblGrid>
                <a:gridCol w="2046706">
                  <a:extLst>
                    <a:ext uri="{9D8B030D-6E8A-4147-A177-3AD203B41FA5}">
                      <a16:colId xmlns:a16="http://schemas.microsoft.com/office/drawing/2014/main" val="750966922"/>
                    </a:ext>
                  </a:extLst>
                </a:gridCol>
                <a:gridCol w="3815934">
                  <a:extLst>
                    <a:ext uri="{9D8B030D-6E8A-4147-A177-3AD203B41FA5}">
                      <a16:colId xmlns:a16="http://schemas.microsoft.com/office/drawing/2014/main" val="4285484405"/>
                    </a:ext>
                  </a:extLst>
                </a:gridCol>
                <a:gridCol w="2931320">
                  <a:extLst>
                    <a:ext uri="{9D8B030D-6E8A-4147-A177-3AD203B41FA5}">
                      <a16:colId xmlns:a16="http://schemas.microsoft.com/office/drawing/2014/main" val="1783760755"/>
                    </a:ext>
                  </a:extLst>
                </a:gridCol>
                <a:gridCol w="2931320">
                  <a:extLst>
                    <a:ext uri="{9D8B030D-6E8A-4147-A177-3AD203B41FA5}">
                      <a16:colId xmlns:a16="http://schemas.microsoft.com/office/drawing/2014/main" val="2935301890"/>
                    </a:ext>
                  </a:extLst>
                </a:gridCol>
              </a:tblGrid>
              <a:tr h="450166">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First moment  Business Decision</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lt1"/>
                          </a:solidFill>
                          <a:latin typeface="+mn-lt"/>
                          <a:ea typeface="+mn-ea"/>
                          <a:cs typeface="+mn-cs"/>
                          <a:sym typeface="Arial"/>
                        </a:rPr>
                        <a:t>Before Data Pre-processing </a:t>
                      </a:r>
                      <a:endParaRPr lang="en-IN" sz="1400" b="1" i="0" u="none" strike="noStrike" cap="none" dirty="0">
                        <a:solidFill>
                          <a:schemeClr val="lt1"/>
                        </a:solidFill>
                        <a:latin typeface="+mn-lt"/>
                        <a:ea typeface="+mn-ea"/>
                        <a:cs typeface="+mn-cs"/>
                        <a:sym typeface="Arial"/>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lt1"/>
                          </a:solidFill>
                          <a:latin typeface="+mn-lt"/>
                          <a:ea typeface="+mn-ea"/>
                          <a:cs typeface="+mn-cs"/>
                          <a:sym typeface="Arial"/>
                        </a:rPr>
                        <a:t>After Data Pre-processing</a:t>
                      </a:r>
                      <a:endParaRPr lang="en-IN" sz="1400" b="1" i="0" u="none" strike="noStrike" cap="none" dirty="0">
                        <a:solidFill>
                          <a:schemeClr val="lt1"/>
                        </a:solidFill>
                        <a:latin typeface="+mn-lt"/>
                        <a:ea typeface="+mn-ea"/>
                        <a:cs typeface="+mn-cs"/>
                        <a:sym typeface="Arial"/>
                      </a:endParaRPr>
                    </a:p>
                  </a:txBody>
                  <a:tcPr marL="68580" marR="68580" marT="0" marB="0"/>
                </a:tc>
                <a:extLst>
                  <a:ext uri="{0D108BD9-81ED-4DB2-BD59-A6C34878D82A}">
                    <a16:rowId xmlns:a16="http://schemas.microsoft.com/office/drawing/2014/main" val="3491463657"/>
                  </a:ext>
                </a:extLst>
              </a:tr>
              <a:tr h="236034">
                <a:tc rowSpan="9">
                  <a:txBody>
                    <a:bodyPr/>
                    <a:lstStyle/>
                    <a:p>
                      <a:pPr algn="ctr"/>
                      <a:r>
                        <a:rPr lang="en-US" sz="1600" b="1" dirty="0"/>
                        <a:t>Mean</a:t>
                      </a:r>
                      <a:endParaRPr lang="en-IN" sz="1600" b="1" dirty="0"/>
                    </a:p>
                  </a:txBody>
                  <a:tcPr anchor="ctr"/>
                </a:tc>
                <a:tc>
                  <a:txBody>
                    <a:bodyPr/>
                    <a:lstStyle/>
                    <a:p>
                      <a:pPr>
                        <a:lnSpc>
                          <a:spcPct val="107000"/>
                        </a:lnSpc>
                        <a:spcAft>
                          <a:spcPts val="8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Mean Open: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189.51339694656488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185.42566316793892</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59539615"/>
                  </a:ext>
                </a:extLst>
              </a:tr>
              <a:tr h="236034">
                <a:tc vMerge="1">
                  <a:txBody>
                    <a:bodyPr/>
                    <a:lstStyle/>
                    <a:p>
                      <a:endParaRPr lang="en-IN"/>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Mean High: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199.05706106870232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193.57744274809164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62753675"/>
                  </a:ext>
                </a:extLst>
              </a:tr>
              <a:tr h="23603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Mean Low: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182.76919847328244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178.95282442748092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06439904"/>
                  </a:ext>
                </a:extLst>
              </a:tr>
              <a:tr h="236034">
                <a:tc vMerge="1">
                  <a:txBody>
                    <a:bodyPr/>
                    <a:lstStyle/>
                    <a:p>
                      <a:endParaRPr lang="en-IN"/>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Mean Close: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191.22416030534353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186.27328721374042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02478198"/>
                  </a:ext>
                </a:extLst>
              </a:tr>
              <a:tr h="23603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Mean Trend Supertrend (7,3):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176.04572519083968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175.74745229007635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71428686"/>
                  </a:ext>
                </a:extLst>
              </a:tr>
              <a:tr h="23603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Mean MACD  (12,26,9):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3.2988167938931294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2.2651622137404575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31407587"/>
                  </a:ext>
                </a:extLst>
              </a:tr>
              <a:tr h="23603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Mean Signal MACD (12,26,9):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2.485038167938932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1.8045419847328243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30814894"/>
                  </a:ext>
                </a:extLst>
              </a:tr>
              <a:tr h="23603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Mean MACD (12,26,9)_hist: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0.8133969465648855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0.8110973282442748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10533362"/>
                  </a:ext>
                </a:extLst>
              </a:tr>
              <a:tr h="269878">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Mean Volume: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57622231.5648855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55730747.44942748</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46533253"/>
                  </a:ext>
                </a:extLst>
              </a:tr>
              <a:tr h="288867">
                <a:tc rowSpan="9">
                  <a:txBody>
                    <a:bodyPr/>
                    <a:lstStyle/>
                    <a:p>
                      <a:pPr algn="ctr"/>
                      <a:r>
                        <a:rPr lang="en-US" sz="1600" b="1" dirty="0"/>
                        <a:t>Median</a:t>
                      </a:r>
                      <a:endParaRPr lang="en-IN" sz="1600" b="1" dirty="0"/>
                    </a:p>
                  </a:txBody>
                  <a:tcPr anchor="ctr"/>
                </a:tc>
                <a:tc>
                  <a:txBody>
                    <a:bodyPr/>
                    <a:lstStyle/>
                    <a:p>
                      <a:pPr>
                        <a:lnSpc>
                          <a:spcPct val="107000"/>
                        </a:lnSpc>
                        <a:spcAft>
                          <a:spcPts val="8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Median Open: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177.595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177.595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7612149"/>
                  </a:ext>
                </a:extLst>
              </a:tr>
              <a:tr h="288867">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Median High: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186.825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186.825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64422014"/>
                  </a:ext>
                </a:extLst>
              </a:tr>
              <a:tr h="288867">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Median Low: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169.2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169.2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46016817"/>
                  </a:ext>
                </a:extLst>
              </a:tr>
              <a:tr h="288867">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Median Close: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177.12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177.12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07187761"/>
                  </a:ext>
                </a:extLst>
              </a:tr>
              <a:tr h="288867">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Median Trend Supertrend (7,3):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181.985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181.985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00456710"/>
                  </a:ext>
                </a:extLst>
              </a:tr>
              <a:tr h="288867">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Median MACD  (12,26,9):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1.9449999999999998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1.9449999999999998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23232617"/>
                  </a:ext>
                </a:extLst>
              </a:tr>
              <a:tr h="288867">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Median Signal MACD (12,26,9):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2.0549999999999997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2.0549999999999997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24469992"/>
                  </a:ext>
                </a:extLst>
              </a:tr>
              <a:tr h="288867">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Median MACD (12,26,9)_hist: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0.865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0.865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42906436"/>
                  </a:ext>
                </a:extLst>
              </a:tr>
              <a:tr h="288867">
                <a:tc vMerge="1">
                  <a:txBody>
                    <a:bodyPr/>
                    <a:lstStyle/>
                    <a:p>
                      <a:endParaRPr lang="en-IN" dirty="0"/>
                    </a:p>
                  </a:txBody>
                  <a:tcPr/>
                </a:tc>
                <a:tc>
                  <a:txBody>
                    <a:bodyPr/>
                    <a:lstStyle/>
                    <a:p>
                      <a:pPr>
                        <a:lnSpc>
                          <a:spcPct val="107000"/>
                        </a:lnSpc>
                        <a:spcAft>
                          <a:spcPts val="8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Median Volume: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50226774.5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50226774.5</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1535389"/>
                  </a:ext>
                </a:extLst>
              </a:tr>
            </a:tbl>
          </a:graphicData>
        </a:graphic>
      </p:graphicFrame>
    </p:spTree>
    <p:extLst>
      <p:ext uri="{BB962C8B-B14F-4D97-AF65-F5344CB8AC3E}">
        <p14:creationId xmlns:p14="http://schemas.microsoft.com/office/powerpoint/2010/main" val="1475144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2;p25">
            <a:extLst>
              <a:ext uri="{FF2B5EF4-FFF2-40B4-BE49-F238E27FC236}">
                <a16:creationId xmlns:a16="http://schemas.microsoft.com/office/drawing/2014/main" id="{5DBEE33E-C8DE-4CAE-88C2-AF324882E9EF}"/>
              </a:ext>
            </a:extLst>
          </p:cNvPr>
          <p:cNvSpPr txBox="1">
            <a:spLocks/>
          </p:cNvSpPr>
          <p:nvPr/>
        </p:nvSpPr>
        <p:spPr>
          <a:xfrm>
            <a:off x="117231" y="193188"/>
            <a:ext cx="9247200" cy="535500"/>
          </a:xfrm>
          <a:prstGeom prst="rect">
            <a:avLst/>
          </a:prstGeom>
          <a:noFill/>
          <a:ln>
            <a:noFill/>
          </a:ln>
        </p:spPr>
        <p:txBody>
          <a:bodyPr spcFirstLastPara="1" wrap="square" lIns="91400" tIns="45675" rIns="91400" bIns="45675"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300"/>
              <a:buFont typeface="Georgia"/>
              <a:buNone/>
              <a:defRPr sz="31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r>
              <a:rPr lang="en-US" sz="3200" b="1" dirty="0">
                <a:latin typeface="Times New Roman"/>
                <a:ea typeface="Times New Roman"/>
                <a:cs typeface="Times New Roman"/>
                <a:sym typeface="Times New Roman"/>
              </a:rPr>
              <a:t>Exploratory Data Analysis [EDA]</a:t>
            </a:r>
            <a:endParaRPr lang="en-US" sz="3200" dirty="0">
              <a:latin typeface="Times New Roman"/>
              <a:ea typeface="Times New Roman"/>
              <a:cs typeface="Times New Roman"/>
              <a:sym typeface="Times New Roman"/>
            </a:endParaRPr>
          </a:p>
        </p:txBody>
      </p:sp>
      <p:pic>
        <p:nvPicPr>
          <p:cNvPr id="4" name="Google Shape;118;p25" descr="360DigiTMG Reviews - 52 Reviews of 360digitmg.com | Sitejabber">
            <a:extLst>
              <a:ext uri="{FF2B5EF4-FFF2-40B4-BE49-F238E27FC236}">
                <a16:creationId xmlns:a16="http://schemas.microsoft.com/office/drawing/2014/main" id="{196DBDC2-9A52-4D2A-9D75-F45E3F81B67F}"/>
              </a:ext>
            </a:extLst>
          </p:cNvPr>
          <p:cNvPicPr preferRelativeResize="0"/>
          <p:nvPr/>
        </p:nvPicPr>
        <p:blipFill rotWithShape="1">
          <a:blip r:embed="rId2">
            <a:alphaModFix/>
          </a:blip>
          <a:srcRect/>
          <a:stretch/>
        </p:blipFill>
        <p:spPr>
          <a:xfrm>
            <a:off x="9753038" y="5945831"/>
            <a:ext cx="2277039" cy="808338"/>
          </a:xfrm>
          <a:prstGeom prst="rect">
            <a:avLst/>
          </a:prstGeom>
          <a:noFill/>
          <a:ln>
            <a:noFill/>
          </a:ln>
        </p:spPr>
      </p:pic>
      <p:graphicFrame>
        <p:nvGraphicFramePr>
          <p:cNvPr id="5" name="Table 5">
            <a:extLst>
              <a:ext uri="{FF2B5EF4-FFF2-40B4-BE49-F238E27FC236}">
                <a16:creationId xmlns:a16="http://schemas.microsoft.com/office/drawing/2014/main" id="{0CD75C42-0980-4EB1-A5ED-323392FCEDFA}"/>
              </a:ext>
            </a:extLst>
          </p:cNvPr>
          <p:cNvGraphicFramePr>
            <a:graphicFrameLocks noGrp="1"/>
          </p:cNvGraphicFramePr>
          <p:nvPr>
            <p:extLst>
              <p:ext uri="{D42A27DB-BD31-4B8C-83A1-F6EECF244321}">
                <p14:modId xmlns:p14="http://schemas.microsoft.com/office/powerpoint/2010/main" val="3871158222"/>
              </p:ext>
            </p:extLst>
          </p:nvPr>
        </p:nvGraphicFramePr>
        <p:xfrm>
          <a:off x="407963" y="872196"/>
          <a:ext cx="11408900" cy="5617692"/>
        </p:xfrm>
        <a:graphic>
          <a:graphicData uri="http://schemas.openxmlformats.org/drawingml/2006/table">
            <a:tbl>
              <a:tblPr firstRow="1" bandRow="1">
                <a:tableStyleId>{073A0DAA-6AF3-43AB-8588-CEC1D06C72B9}</a:tableStyleId>
              </a:tblPr>
              <a:tblGrid>
                <a:gridCol w="2852225">
                  <a:extLst>
                    <a:ext uri="{9D8B030D-6E8A-4147-A177-3AD203B41FA5}">
                      <a16:colId xmlns:a16="http://schemas.microsoft.com/office/drawing/2014/main" val="2600592344"/>
                    </a:ext>
                  </a:extLst>
                </a:gridCol>
                <a:gridCol w="2852225">
                  <a:extLst>
                    <a:ext uri="{9D8B030D-6E8A-4147-A177-3AD203B41FA5}">
                      <a16:colId xmlns:a16="http://schemas.microsoft.com/office/drawing/2014/main" val="1854746096"/>
                    </a:ext>
                  </a:extLst>
                </a:gridCol>
                <a:gridCol w="2852225">
                  <a:extLst>
                    <a:ext uri="{9D8B030D-6E8A-4147-A177-3AD203B41FA5}">
                      <a16:colId xmlns:a16="http://schemas.microsoft.com/office/drawing/2014/main" val="3793128905"/>
                    </a:ext>
                  </a:extLst>
                </a:gridCol>
                <a:gridCol w="2852225">
                  <a:extLst>
                    <a:ext uri="{9D8B030D-6E8A-4147-A177-3AD203B41FA5}">
                      <a16:colId xmlns:a16="http://schemas.microsoft.com/office/drawing/2014/main" val="2341754555"/>
                    </a:ext>
                  </a:extLst>
                </a:gridCol>
              </a:tblGrid>
              <a:tr h="712767">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Second moment  Business Decision</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lt1"/>
                          </a:solidFill>
                          <a:latin typeface="+mn-lt"/>
                          <a:ea typeface="+mn-ea"/>
                          <a:cs typeface="+mn-cs"/>
                          <a:sym typeface="Arial"/>
                        </a:rPr>
                        <a:t>Before Data Pre-processing </a:t>
                      </a:r>
                      <a:endParaRPr lang="en-IN" sz="1400" b="1" i="0" u="none" strike="noStrike" cap="none" dirty="0">
                        <a:solidFill>
                          <a:schemeClr val="lt1"/>
                        </a:solidFill>
                        <a:latin typeface="+mn-lt"/>
                        <a:ea typeface="+mn-ea"/>
                        <a:cs typeface="+mn-cs"/>
                        <a:sym typeface="Arial"/>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lt1"/>
                          </a:solidFill>
                          <a:latin typeface="+mn-lt"/>
                          <a:ea typeface="+mn-ea"/>
                          <a:cs typeface="+mn-cs"/>
                          <a:sym typeface="Arial"/>
                        </a:rPr>
                        <a:t>After Data Pre-processing</a:t>
                      </a:r>
                      <a:endParaRPr lang="en-IN" sz="1400" b="1" i="0" u="none" strike="noStrike" cap="none" dirty="0">
                        <a:solidFill>
                          <a:schemeClr val="lt1"/>
                        </a:solidFill>
                        <a:latin typeface="+mn-lt"/>
                        <a:ea typeface="+mn-ea"/>
                        <a:cs typeface="+mn-cs"/>
                        <a:sym typeface="Arial"/>
                      </a:endParaRPr>
                    </a:p>
                  </a:txBody>
                  <a:tcPr marL="68580" marR="68580" marT="0" marB="0"/>
                </a:tc>
                <a:extLst>
                  <a:ext uri="{0D108BD9-81ED-4DB2-BD59-A6C34878D82A}">
                    <a16:rowId xmlns:a16="http://schemas.microsoft.com/office/drawing/2014/main" val="2530956151"/>
                  </a:ext>
                </a:extLst>
              </a:tr>
              <a:tr h="271454">
                <a:tc rowSpan="9">
                  <a:txBody>
                    <a:bodyPr/>
                    <a:lstStyle/>
                    <a:p>
                      <a:pPr algn="ctr"/>
                      <a:r>
                        <a:rPr lang="en-US" sz="1600" b="1" dirty="0"/>
                        <a:t>Variance </a:t>
                      </a:r>
                      <a:endParaRPr lang="en-IN" sz="1600" b="1" dirty="0"/>
                    </a:p>
                  </a:txBody>
                  <a:tcPr anchor="ctr"/>
                </a:tc>
                <a:tc>
                  <a:txBody>
                    <a:bodyPr/>
                    <a:lstStyle/>
                    <a:p>
                      <a:pPr>
                        <a:lnSpc>
                          <a:spcPct val="107000"/>
                        </a:lnSpc>
                        <a:spcAft>
                          <a:spcPts val="8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Variance Open:</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5659.211678454856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4021.827757131556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42681183"/>
                  </a:ext>
                </a:extLst>
              </a:tr>
              <a:tr h="271454">
                <a:tc vMerge="1">
                  <a:txBody>
                    <a:bodyPr/>
                    <a:lstStyle/>
                    <a:p>
                      <a:endParaRPr lang="en-IN"/>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Variance High: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6529.709807038402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4283.579704163379</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93419628"/>
                  </a:ext>
                </a:extLst>
              </a:tr>
              <a:tr h="27145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Variance Low: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5659.415833454709</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4145.7453718770985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099169"/>
                  </a:ext>
                </a:extLst>
              </a:tr>
              <a:tr h="271454">
                <a:tc vMerge="1">
                  <a:txBody>
                    <a:bodyPr/>
                    <a:lstStyle/>
                    <a:p>
                      <a:endParaRPr lang="en-IN"/>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Variance Close: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6200.583372280717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4212.9562091420485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69949600"/>
                  </a:ext>
                </a:extLst>
              </a:tr>
              <a:tr h="27145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Variance Trend Supertrend (7,3):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3691.172436828408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3594.4660467649564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58035860"/>
                  </a:ext>
                </a:extLst>
              </a:tr>
              <a:tr h="27145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Variance MACD  (12,26,9):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192.88885185136436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125.8180072772258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72456879"/>
                  </a:ext>
                </a:extLst>
              </a:tr>
              <a:tr h="27145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Variance Signal MACD (12,26,9):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159.86795153110472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115.56330611125739</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69596267"/>
                  </a:ext>
                </a:extLst>
              </a:tr>
              <a:tr h="27145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Variance MACD (12,26,9)_hist: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8.361384968266504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8.329026449303184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94122571"/>
                  </a:ext>
                </a:extLst>
              </a:tr>
              <a:tr h="27145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Variance Volume: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1192962005534903.5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767995354917188.1</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72621092"/>
                  </a:ext>
                </a:extLst>
              </a:tr>
              <a:tr h="271454">
                <a:tc rowSpan="9">
                  <a:txBody>
                    <a:bodyPr/>
                    <a:lstStyle/>
                    <a:p>
                      <a:pPr algn="ctr"/>
                      <a:r>
                        <a:rPr lang="en-US" sz="1600" b="1" dirty="0"/>
                        <a:t>Standard deviation </a:t>
                      </a:r>
                      <a:endParaRPr lang="en-IN" sz="1600" b="1" dirty="0"/>
                    </a:p>
                  </a:txBody>
                  <a:tcPr anchor="ctr"/>
                </a:tc>
                <a:tc>
                  <a:txBody>
                    <a:bodyPr/>
                    <a:lstStyle/>
                    <a:p>
                      <a:pPr>
                        <a:lnSpc>
                          <a:spcPct val="107000"/>
                        </a:lnSpc>
                        <a:spcAft>
                          <a:spcPts val="8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Standard Deviation Open: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75.22773211027204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63.4178819981522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53983959"/>
                  </a:ext>
                </a:extLst>
              </a:tr>
              <a:tr h="27145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Standard Deviation High: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80.80661982188342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65.4490619043801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96307586"/>
                  </a:ext>
                </a:extLst>
              </a:tr>
              <a:tr h="27145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Standard Deviation Low: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75.22908901119771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64.38746284702557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5692101"/>
                  </a:ext>
                </a:extLst>
              </a:tr>
              <a:tr h="27145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Standard Deviation Close: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78.74378307066989</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64.90728933750083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19420985"/>
                  </a:ext>
                </a:extLst>
              </a:tr>
              <a:tr h="27145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Standard Deviation Trend Supertrend (7,3):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60.75501984880268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59.95386598681487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48820846"/>
                  </a:ext>
                </a:extLst>
              </a:tr>
              <a:tr h="27145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Standard Deviation MACD  (12,26,9):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13.88844310393949</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11.216862630754903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11387061"/>
                  </a:ext>
                </a:extLst>
              </a:tr>
              <a:tr h="27145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Standard Deviation Signal MACD (12,26,9):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12.643889889235224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10.750037493481472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9811775"/>
                  </a:ext>
                </a:extLst>
              </a:tr>
              <a:tr h="27145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Standard Deviation MACD (12,26,9)_hist: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2.8916059496872157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2.8860052753422307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39215155"/>
                  </a:ext>
                </a:extLst>
              </a:tr>
              <a:tr h="27145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Standard Deviation Volume: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34539282.06455518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27712729.113481194</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20610860"/>
                  </a:ext>
                </a:extLst>
              </a:tr>
            </a:tbl>
          </a:graphicData>
        </a:graphic>
      </p:graphicFrame>
    </p:spTree>
    <p:extLst>
      <p:ext uri="{BB962C8B-B14F-4D97-AF65-F5344CB8AC3E}">
        <p14:creationId xmlns:p14="http://schemas.microsoft.com/office/powerpoint/2010/main" val="726622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2;p25">
            <a:extLst>
              <a:ext uri="{FF2B5EF4-FFF2-40B4-BE49-F238E27FC236}">
                <a16:creationId xmlns:a16="http://schemas.microsoft.com/office/drawing/2014/main" id="{2C9C5662-EA6D-42B9-B7B6-3F2819A8BA99}"/>
              </a:ext>
            </a:extLst>
          </p:cNvPr>
          <p:cNvSpPr txBox="1">
            <a:spLocks/>
          </p:cNvSpPr>
          <p:nvPr/>
        </p:nvSpPr>
        <p:spPr>
          <a:xfrm>
            <a:off x="117231" y="193188"/>
            <a:ext cx="9247200" cy="535500"/>
          </a:xfrm>
          <a:prstGeom prst="rect">
            <a:avLst/>
          </a:prstGeom>
          <a:noFill/>
          <a:ln>
            <a:noFill/>
          </a:ln>
        </p:spPr>
        <p:txBody>
          <a:bodyPr spcFirstLastPara="1" wrap="square" lIns="91400" tIns="45675" rIns="91400" bIns="45675"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300"/>
              <a:buFont typeface="Georgia"/>
              <a:buNone/>
              <a:defRPr sz="31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r>
              <a:rPr lang="en-US" sz="3200" b="1" dirty="0">
                <a:latin typeface="Times New Roman"/>
                <a:ea typeface="Times New Roman"/>
                <a:cs typeface="Times New Roman"/>
                <a:sym typeface="Times New Roman"/>
              </a:rPr>
              <a:t>Exploratory Data Analysis [EDA]</a:t>
            </a:r>
            <a:endParaRPr lang="en-US" sz="3200" dirty="0">
              <a:latin typeface="Times New Roman"/>
              <a:ea typeface="Times New Roman"/>
              <a:cs typeface="Times New Roman"/>
              <a:sym typeface="Times New Roman"/>
            </a:endParaRPr>
          </a:p>
        </p:txBody>
      </p:sp>
      <p:pic>
        <p:nvPicPr>
          <p:cNvPr id="4" name="Google Shape;118;p25" descr="360DigiTMG Reviews - 52 Reviews of 360digitmg.com | Sitejabber">
            <a:extLst>
              <a:ext uri="{FF2B5EF4-FFF2-40B4-BE49-F238E27FC236}">
                <a16:creationId xmlns:a16="http://schemas.microsoft.com/office/drawing/2014/main" id="{79258CF5-54CE-4E22-8BE1-F33C8DBA8497}"/>
              </a:ext>
            </a:extLst>
          </p:cNvPr>
          <p:cNvPicPr preferRelativeResize="0"/>
          <p:nvPr/>
        </p:nvPicPr>
        <p:blipFill rotWithShape="1">
          <a:blip r:embed="rId2">
            <a:alphaModFix/>
          </a:blip>
          <a:srcRect/>
          <a:stretch/>
        </p:blipFill>
        <p:spPr>
          <a:xfrm>
            <a:off x="9753038" y="5945831"/>
            <a:ext cx="2277039" cy="808338"/>
          </a:xfrm>
          <a:prstGeom prst="rect">
            <a:avLst/>
          </a:prstGeom>
          <a:noFill/>
          <a:ln>
            <a:noFill/>
          </a:ln>
        </p:spPr>
      </p:pic>
      <p:graphicFrame>
        <p:nvGraphicFramePr>
          <p:cNvPr id="5" name="Table 5">
            <a:extLst>
              <a:ext uri="{FF2B5EF4-FFF2-40B4-BE49-F238E27FC236}">
                <a16:creationId xmlns:a16="http://schemas.microsoft.com/office/drawing/2014/main" id="{BC3E121E-492E-4164-838C-1D63AB71E9A3}"/>
              </a:ext>
            </a:extLst>
          </p:cNvPr>
          <p:cNvGraphicFramePr>
            <a:graphicFrameLocks noGrp="1"/>
          </p:cNvGraphicFramePr>
          <p:nvPr>
            <p:extLst>
              <p:ext uri="{D42A27DB-BD31-4B8C-83A1-F6EECF244321}">
                <p14:modId xmlns:p14="http://schemas.microsoft.com/office/powerpoint/2010/main" val="3144470934"/>
              </p:ext>
            </p:extLst>
          </p:nvPr>
        </p:nvGraphicFramePr>
        <p:xfrm>
          <a:off x="869052" y="1169832"/>
          <a:ext cx="10453896" cy="4274586"/>
        </p:xfrm>
        <a:graphic>
          <a:graphicData uri="http://schemas.openxmlformats.org/drawingml/2006/table">
            <a:tbl>
              <a:tblPr firstRow="1" bandRow="1">
                <a:tableStyleId>{073A0DAA-6AF3-43AB-8588-CEC1D06C72B9}</a:tableStyleId>
              </a:tblPr>
              <a:tblGrid>
                <a:gridCol w="2613474">
                  <a:extLst>
                    <a:ext uri="{9D8B030D-6E8A-4147-A177-3AD203B41FA5}">
                      <a16:colId xmlns:a16="http://schemas.microsoft.com/office/drawing/2014/main" val="1315934239"/>
                    </a:ext>
                  </a:extLst>
                </a:gridCol>
                <a:gridCol w="2613474">
                  <a:extLst>
                    <a:ext uri="{9D8B030D-6E8A-4147-A177-3AD203B41FA5}">
                      <a16:colId xmlns:a16="http://schemas.microsoft.com/office/drawing/2014/main" val="1927169070"/>
                    </a:ext>
                  </a:extLst>
                </a:gridCol>
                <a:gridCol w="2613474">
                  <a:extLst>
                    <a:ext uri="{9D8B030D-6E8A-4147-A177-3AD203B41FA5}">
                      <a16:colId xmlns:a16="http://schemas.microsoft.com/office/drawing/2014/main" val="1262471732"/>
                    </a:ext>
                  </a:extLst>
                </a:gridCol>
                <a:gridCol w="2613474">
                  <a:extLst>
                    <a:ext uri="{9D8B030D-6E8A-4147-A177-3AD203B41FA5}">
                      <a16:colId xmlns:a16="http://schemas.microsoft.com/office/drawing/2014/main" val="1487458752"/>
                    </a:ext>
                  </a:extLst>
                </a:gridCol>
              </a:tblGrid>
              <a:tr h="393674">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Second moment  Business Decision</a:t>
                      </a:r>
                    </a:p>
                    <a:p>
                      <a:endParaRPr lang="en-IN" dirty="0"/>
                    </a:p>
                  </a:txBody>
                  <a:tcPr/>
                </a:tc>
                <a:tc>
                  <a:txBody>
                    <a:bodyPr/>
                    <a:lstStyle/>
                    <a:p>
                      <a:pPr>
                        <a:lnSpc>
                          <a:spcPct val="107000"/>
                        </a:lnSpc>
                        <a:spcAft>
                          <a:spcPts val="800"/>
                        </a:spcAft>
                      </a:pPr>
                      <a:r>
                        <a:rPr lang="en-US" sz="1100" b="1" dirty="0">
                          <a:effectLst/>
                          <a:latin typeface="Calibri" panose="020F0502020204030204" pitchFamily="34" charset="0"/>
                          <a:ea typeface="Times New Roman" panose="02020603050405020304" pitchFamily="18" charset="0"/>
                          <a:cs typeface="Times New Roman" panose="02020603050405020304" pitchFamily="18" charset="0"/>
                        </a:rPr>
                        <a:t>B</a:t>
                      </a:r>
                      <a:r>
                        <a:rPr lang="en-US" sz="1400" b="1" i="0" u="none" strike="noStrike" cap="none" dirty="0">
                          <a:solidFill>
                            <a:schemeClr val="lt1"/>
                          </a:solidFill>
                          <a:latin typeface="+mn-lt"/>
                          <a:ea typeface="+mn-ea"/>
                          <a:cs typeface="+mn-cs"/>
                          <a:sym typeface="Arial"/>
                        </a:rPr>
                        <a:t>efore Data Pre-processing </a:t>
                      </a:r>
                      <a:endParaRPr lang="en-IN" sz="1400" b="1" i="0" u="none" strike="noStrike" cap="none" dirty="0">
                        <a:solidFill>
                          <a:schemeClr val="lt1"/>
                        </a:solidFill>
                        <a:latin typeface="+mn-lt"/>
                        <a:ea typeface="+mn-ea"/>
                        <a:cs typeface="+mn-cs"/>
                        <a:sym typeface="Arial"/>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lt1"/>
                          </a:solidFill>
                          <a:latin typeface="+mn-lt"/>
                          <a:ea typeface="+mn-ea"/>
                          <a:cs typeface="+mn-cs"/>
                          <a:sym typeface="Arial"/>
                        </a:rPr>
                        <a:t>After Data Pre-processing</a:t>
                      </a:r>
                      <a:endParaRPr lang="en-IN" sz="1400" b="1" i="0" u="none" strike="noStrike" cap="none" dirty="0">
                        <a:solidFill>
                          <a:schemeClr val="lt1"/>
                        </a:solidFill>
                        <a:latin typeface="+mn-lt"/>
                        <a:ea typeface="+mn-ea"/>
                        <a:cs typeface="+mn-cs"/>
                        <a:sym typeface="Arial"/>
                      </a:endParaRPr>
                    </a:p>
                  </a:txBody>
                  <a:tcPr marL="68580" marR="68580" marT="0" marB="0"/>
                </a:tc>
                <a:extLst>
                  <a:ext uri="{0D108BD9-81ED-4DB2-BD59-A6C34878D82A}">
                    <a16:rowId xmlns:a16="http://schemas.microsoft.com/office/drawing/2014/main" val="806373138"/>
                  </a:ext>
                </a:extLst>
              </a:tr>
              <a:tr h="393674">
                <a:tc rowSpan="9">
                  <a:txBody>
                    <a:bodyPr/>
                    <a:lstStyle/>
                    <a:p>
                      <a:pPr algn="ctr"/>
                      <a:r>
                        <a:rPr lang="en-US" dirty="0"/>
                        <a:t>Range</a:t>
                      </a:r>
                      <a:endParaRPr lang="en-IN" dirty="0"/>
                    </a:p>
                  </a:txBody>
                  <a:tcPr anchor="ctr"/>
                </a:tc>
                <a:tc>
                  <a:txBody>
                    <a:bodyPr/>
                    <a:lstStyle/>
                    <a:p>
                      <a:pPr>
                        <a:lnSpc>
                          <a:spcPct val="107000"/>
                        </a:lnSpc>
                        <a:spcAft>
                          <a:spcPts val="8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Range Open: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351.06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245.08375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67680830"/>
                  </a:ext>
                </a:extLst>
              </a:tr>
              <a:tr h="393674">
                <a:tc vMerge="1">
                  <a:txBody>
                    <a:bodyPr/>
                    <a:lstStyle/>
                    <a:p>
                      <a:endParaRPr lang="en-IN"/>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Range High: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384.95000000000005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248.79999999999998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10301833"/>
                  </a:ext>
                </a:extLst>
              </a:tr>
              <a:tr h="39367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Range Low: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350.25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246.27499999999992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77002362"/>
                  </a:ext>
                </a:extLst>
              </a:tr>
              <a:tr h="39367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Range Close: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365.98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246.53375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53938517"/>
                  </a:ext>
                </a:extLst>
              </a:tr>
              <a:tr h="39367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Range Trend Supertrend (7,3):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253.89</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234.2525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5419554"/>
                  </a:ext>
                </a:extLst>
              </a:tr>
              <a:tr h="39367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Range MACD  (12,26,9):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68.07000000000001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45.712500000000006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59506357"/>
                  </a:ext>
                </a:extLst>
              </a:tr>
              <a:tr h="39367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Range Signal MACD (12,26,9):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61.93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44.81999999999999</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96342529"/>
                  </a:ext>
                </a:extLst>
              </a:tr>
              <a:tr h="39367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Range MACD (12,26,9)_hist: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13.95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13.622499999999999</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59681833"/>
                  </a:ext>
                </a:extLst>
              </a:tr>
              <a:tr h="393674">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Range Volume: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243068229</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112794511.75</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61325502"/>
                  </a:ext>
                </a:extLst>
              </a:tr>
            </a:tbl>
          </a:graphicData>
        </a:graphic>
      </p:graphicFrame>
    </p:spTree>
    <p:extLst>
      <p:ext uri="{BB962C8B-B14F-4D97-AF65-F5344CB8AC3E}">
        <p14:creationId xmlns:p14="http://schemas.microsoft.com/office/powerpoint/2010/main" val="3017778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30"/>
          <p:cNvSpPr txBox="1"/>
          <p:nvPr/>
        </p:nvSpPr>
        <p:spPr>
          <a:xfrm>
            <a:off x="876300" y="14287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0" name="Google Shape;130;p30" descr="360DigiTMG Reviews - 52 Reviews of 360digitmg.com | Sitejabber"/>
          <p:cNvPicPr preferRelativeResize="0"/>
          <p:nvPr/>
        </p:nvPicPr>
        <p:blipFill rotWithShape="1">
          <a:blip r:embed="rId3">
            <a:alphaModFix/>
          </a:blip>
          <a:srcRect/>
          <a:stretch/>
        </p:blipFill>
        <p:spPr>
          <a:xfrm>
            <a:off x="9751545" y="5952931"/>
            <a:ext cx="2277039" cy="808338"/>
          </a:xfrm>
          <a:prstGeom prst="rect">
            <a:avLst/>
          </a:prstGeom>
          <a:noFill/>
          <a:ln>
            <a:noFill/>
          </a:ln>
        </p:spPr>
      </p:pic>
      <p:graphicFrame>
        <p:nvGraphicFramePr>
          <p:cNvPr id="2" name="Table 2">
            <a:extLst>
              <a:ext uri="{FF2B5EF4-FFF2-40B4-BE49-F238E27FC236}">
                <a16:creationId xmlns:a16="http://schemas.microsoft.com/office/drawing/2014/main" id="{35F08C5D-7FF0-4A6A-8596-B051ECA3A75E}"/>
              </a:ext>
            </a:extLst>
          </p:cNvPr>
          <p:cNvGraphicFramePr>
            <a:graphicFrameLocks noGrp="1"/>
          </p:cNvGraphicFramePr>
          <p:nvPr>
            <p:extLst>
              <p:ext uri="{D42A27DB-BD31-4B8C-83A1-F6EECF244321}">
                <p14:modId xmlns:p14="http://schemas.microsoft.com/office/powerpoint/2010/main" val="3870507960"/>
              </p:ext>
            </p:extLst>
          </p:nvPr>
        </p:nvGraphicFramePr>
        <p:xfrm>
          <a:off x="424668" y="872197"/>
          <a:ext cx="11342664" cy="5633244"/>
        </p:xfrm>
        <a:graphic>
          <a:graphicData uri="http://schemas.openxmlformats.org/drawingml/2006/table">
            <a:tbl>
              <a:tblPr firstRow="1" bandRow="1">
                <a:tableStyleId>{073A0DAA-6AF3-43AB-8588-CEC1D06C72B9}</a:tableStyleId>
              </a:tblPr>
              <a:tblGrid>
                <a:gridCol w="2107517">
                  <a:extLst>
                    <a:ext uri="{9D8B030D-6E8A-4147-A177-3AD203B41FA5}">
                      <a16:colId xmlns:a16="http://schemas.microsoft.com/office/drawing/2014/main" val="982996106"/>
                    </a:ext>
                  </a:extLst>
                </a:gridCol>
                <a:gridCol w="3563815">
                  <a:extLst>
                    <a:ext uri="{9D8B030D-6E8A-4147-A177-3AD203B41FA5}">
                      <a16:colId xmlns:a16="http://schemas.microsoft.com/office/drawing/2014/main" val="838454278"/>
                    </a:ext>
                  </a:extLst>
                </a:gridCol>
                <a:gridCol w="2835666">
                  <a:extLst>
                    <a:ext uri="{9D8B030D-6E8A-4147-A177-3AD203B41FA5}">
                      <a16:colId xmlns:a16="http://schemas.microsoft.com/office/drawing/2014/main" val="2107076398"/>
                    </a:ext>
                  </a:extLst>
                </a:gridCol>
                <a:gridCol w="2835666">
                  <a:extLst>
                    <a:ext uri="{9D8B030D-6E8A-4147-A177-3AD203B41FA5}">
                      <a16:colId xmlns:a16="http://schemas.microsoft.com/office/drawing/2014/main" val="3188100130"/>
                    </a:ext>
                  </a:extLst>
                </a:gridCol>
              </a:tblGrid>
              <a:tr h="697219">
                <a:tc>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a:t>
                      </a:r>
                      <a:r>
                        <a:rPr lang="en-US" sz="1400" b="1" i="0" u="none" strike="noStrike" cap="none" dirty="0">
                          <a:solidFill>
                            <a:schemeClr val="lt1"/>
                          </a:solidFill>
                          <a:latin typeface="+mn-lt"/>
                          <a:ea typeface="+mn-ea"/>
                          <a:cs typeface="+mn-cs"/>
                          <a:sym typeface="Arial"/>
                        </a:rPr>
                        <a:t>hird and fourth moment  Business Decision</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lt1"/>
                          </a:solidFill>
                          <a:latin typeface="+mn-lt"/>
                          <a:ea typeface="+mn-ea"/>
                          <a:cs typeface="+mn-cs"/>
                          <a:sym typeface="Arial"/>
                        </a:rPr>
                        <a:t>Before Data Pre-processing </a:t>
                      </a:r>
                      <a:endParaRPr lang="en-IN" sz="1400" b="1" i="0" u="none" strike="noStrike" cap="none" dirty="0">
                        <a:solidFill>
                          <a:schemeClr val="lt1"/>
                        </a:solidFill>
                        <a:latin typeface="+mn-lt"/>
                        <a:ea typeface="+mn-ea"/>
                        <a:cs typeface="+mn-cs"/>
                        <a:sym typeface="Arial"/>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lt1"/>
                          </a:solidFill>
                          <a:latin typeface="+mn-lt"/>
                          <a:ea typeface="+mn-ea"/>
                          <a:cs typeface="+mn-cs"/>
                          <a:sym typeface="Arial"/>
                        </a:rPr>
                        <a:t>After Data Pre-processing</a:t>
                      </a:r>
                      <a:endParaRPr lang="en-IN" sz="1400" b="1" i="0" u="none" strike="noStrike" cap="none" dirty="0">
                        <a:solidFill>
                          <a:schemeClr val="lt1"/>
                        </a:solidFill>
                        <a:latin typeface="+mn-lt"/>
                        <a:ea typeface="+mn-ea"/>
                        <a:cs typeface="+mn-cs"/>
                        <a:sym typeface="Arial"/>
                      </a:endParaRPr>
                    </a:p>
                  </a:txBody>
                  <a:tcPr marL="68580" marR="68580" marT="0" marB="0"/>
                </a:tc>
                <a:extLst>
                  <a:ext uri="{0D108BD9-81ED-4DB2-BD59-A6C34878D82A}">
                    <a16:rowId xmlns:a16="http://schemas.microsoft.com/office/drawing/2014/main" val="2866820803"/>
                  </a:ext>
                </a:extLst>
              </a:tr>
              <a:tr h="272318">
                <a:tc rowSpan="9">
                  <a:txBody>
                    <a:bodyPr/>
                    <a:lstStyle/>
                    <a:p>
                      <a:pPr algn="ctr"/>
                      <a:r>
                        <a:rPr lang="en-US" sz="1600" b="1" dirty="0"/>
                        <a:t>Skewness</a:t>
                      </a:r>
                      <a:endParaRPr lang="en-IN" sz="1600" b="1" dirty="0"/>
                    </a:p>
                  </a:txBody>
                  <a:tcPr anchor="ctr"/>
                </a:tc>
                <a:tc>
                  <a:txBody>
                    <a:bodyPr/>
                    <a:lstStyle/>
                    <a:p>
                      <a:pPr>
                        <a:lnSpc>
                          <a:spcPct val="107000"/>
                        </a:lnSpc>
                        <a:spcAft>
                          <a:spcPts val="8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Skewness Open: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1.6587720445909897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1.0283249192160808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44875108"/>
                  </a:ext>
                </a:extLst>
              </a:tr>
              <a:tr h="272318">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Skewness High: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1.7008660823266648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0.9805385666187735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62534677"/>
                  </a:ext>
                </a:extLst>
              </a:tr>
              <a:tr h="272318">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Skewness Low: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1.6151334250345433</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1.0656378813036167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92443637"/>
                  </a:ext>
                </a:extLst>
              </a:tr>
              <a:tr h="272318">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Skewness Close: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1.6648442431211379</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1.0102434152143318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89148053"/>
                  </a:ext>
                </a:extLst>
              </a:tr>
              <a:tr h="272318">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Skewness Trend Supertrend (7,3):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0.7834457012203672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0.7208941498948935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13600945"/>
                  </a:ext>
                </a:extLst>
              </a:tr>
              <a:tr h="272318">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Skewness MACD  (12,26,9):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1.3349772179880295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0.4975137327408179</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43225077"/>
                  </a:ext>
                </a:extLst>
              </a:tr>
              <a:tr h="272318">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Skewness Signal MACD (12,26,9):</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1.33639981497823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0.6197485326037608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54975533"/>
                  </a:ext>
                </a:extLst>
              </a:tr>
              <a:tr h="272318">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Skewness MACD (12,26,9)_hist: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0.1780584901256104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0.16724704679695995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21357327"/>
                  </a:ext>
                </a:extLst>
              </a:tr>
              <a:tr h="272318">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Skewness Volume: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2.2035838076668437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0.8822435489385553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96702886"/>
                  </a:ext>
                </a:extLst>
              </a:tr>
              <a:tr h="272318">
                <a:tc rowSpan="9">
                  <a:txBody>
                    <a:bodyPr/>
                    <a:lstStyle/>
                    <a:p>
                      <a:pPr algn="ctr"/>
                      <a:r>
                        <a:rPr lang="en-US" sz="1600" b="1" dirty="0"/>
                        <a:t>Kurtosis </a:t>
                      </a:r>
                      <a:endParaRPr lang="en-IN" sz="1600" b="1" dirty="0"/>
                    </a:p>
                  </a:txBody>
                  <a:tcPr anchor="ctr"/>
                </a:tc>
                <a:tc>
                  <a:txBody>
                    <a:bodyPr/>
                    <a:lstStyle/>
                    <a:p>
                      <a:pPr>
                        <a:lnSpc>
                          <a:spcPct val="107000"/>
                        </a:lnSpc>
                        <a:spcAft>
                          <a:spcPts val="8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Kurtosis Open: </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2.9964835348709817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0.6533931680796456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03939439"/>
                  </a:ext>
                </a:extLst>
              </a:tr>
              <a:tr h="272318">
                <a:tc vMerge="1">
                  <a:txBody>
                    <a:bodyPr/>
                    <a:lstStyle/>
                    <a:p>
                      <a:endParaRPr lang="en-IN"/>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Kurtosis High: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3.0364628638964373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0.4673243397450948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63818227"/>
                  </a:ext>
                </a:extLst>
              </a:tr>
              <a:tr h="272318">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Kurtosis Low: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2.692480908358731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0.6747941696590898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1799477"/>
                  </a:ext>
                </a:extLst>
              </a:tr>
              <a:tr h="272318">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Kurtosis Close: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2.844631250864907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0.5134879356299988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81169098"/>
                  </a:ext>
                </a:extLst>
              </a:tr>
              <a:tr h="272318">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Kurtosis Trend Supertrend (7,3):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0.2960804910603665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0.0928457970530614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69790400"/>
                  </a:ext>
                </a:extLst>
              </a:tr>
              <a:tr h="272318">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Kurtosis MACD  (12,26,9):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2.261792896502783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0.11094130589576778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48072525"/>
                  </a:ext>
                </a:extLst>
              </a:tr>
              <a:tr h="272318">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Kurtosis Signal MACD (12,26,9):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2.5078141283806827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0.3617749293418755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10317081"/>
                  </a:ext>
                </a:extLst>
              </a:tr>
              <a:tr h="272318">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Kurtosis MACD (12,26,9)_hist: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0.05811870967763921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0.03584299614063191</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37637858"/>
                  </a:ext>
                </a:extLst>
              </a:tr>
              <a:tr h="272318">
                <a:tc vMerge="1">
                  <a:txBody>
                    <a:bodyPr/>
                    <a:lstStyle/>
                    <a:p>
                      <a:endParaRPr lang="en-IN" dirty="0"/>
                    </a:p>
                  </a:txBody>
                  <a:tcPr/>
                </a:tc>
                <a:tc>
                  <a:txBody>
                    <a:bodyPr/>
                    <a:lstStyle/>
                    <a:p>
                      <a:pPr>
                        <a:lnSpc>
                          <a:spcPct val="107000"/>
                        </a:lnSpc>
                        <a:spcAft>
                          <a:spcPts val="8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Kurtosis Volume: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7.635372407052374</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0.1755699720809103</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7231994"/>
                  </a:ext>
                </a:extLst>
              </a:tr>
            </a:tbl>
          </a:graphicData>
        </a:graphic>
      </p:graphicFrame>
      <p:sp>
        <p:nvSpPr>
          <p:cNvPr id="8" name="Google Shape;112;p25">
            <a:extLst>
              <a:ext uri="{FF2B5EF4-FFF2-40B4-BE49-F238E27FC236}">
                <a16:creationId xmlns:a16="http://schemas.microsoft.com/office/drawing/2014/main" id="{F66F941B-1389-45F5-872D-401541CAF9A7}"/>
              </a:ext>
            </a:extLst>
          </p:cNvPr>
          <p:cNvSpPr txBox="1">
            <a:spLocks/>
          </p:cNvSpPr>
          <p:nvPr/>
        </p:nvSpPr>
        <p:spPr>
          <a:xfrm>
            <a:off x="117231" y="165053"/>
            <a:ext cx="9247200" cy="535500"/>
          </a:xfrm>
          <a:prstGeom prst="rect">
            <a:avLst/>
          </a:prstGeom>
          <a:noFill/>
          <a:ln>
            <a:noFill/>
          </a:ln>
        </p:spPr>
        <p:txBody>
          <a:bodyPr spcFirstLastPara="1" wrap="square" lIns="91400" tIns="45675" rIns="91400" bIns="45675"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300"/>
              <a:buFont typeface="Georgia"/>
              <a:buNone/>
              <a:defRPr sz="31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r>
              <a:rPr lang="en-US" sz="3200" b="1" dirty="0">
                <a:latin typeface="Times New Roman"/>
                <a:ea typeface="Times New Roman"/>
                <a:cs typeface="Times New Roman"/>
                <a:sym typeface="Times New Roman"/>
              </a:rPr>
              <a:t>Exploratory Data Analysis [EDA]</a:t>
            </a:r>
            <a:endParaRPr lang="en-US" sz="3200" dirty="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A79DD9-30B1-4C73-854C-E6F4D1DA94E9}"/>
              </a:ext>
            </a:extLst>
          </p:cNvPr>
          <p:cNvPicPr>
            <a:picLocks noChangeAspect="1"/>
          </p:cNvPicPr>
          <p:nvPr/>
        </p:nvPicPr>
        <p:blipFill>
          <a:blip r:embed="rId2"/>
          <a:stretch>
            <a:fillRect/>
          </a:stretch>
        </p:blipFill>
        <p:spPr>
          <a:xfrm>
            <a:off x="1702191" y="1252026"/>
            <a:ext cx="8496886" cy="4132530"/>
          </a:xfrm>
          <a:prstGeom prst="rect">
            <a:avLst/>
          </a:prstGeom>
        </p:spPr>
      </p:pic>
      <p:sp>
        <p:nvSpPr>
          <p:cNvPr id="6" name="Google Shape;112;p25">
            <a:extLst>
              <a:ext uri="{FF2B5EF4-FFF2-40B4-BE49-F238E27FC236}">
                <a16:creationId xmlns:a16="http://schemas.microsoft.com/office/drawing/2014/main" id="{EE2869A3-8C4E-4CDE-B77B-450E0D42B1F1}"/>
              </a:ext>
            </a:extLst>
          </p:cNvPr>
          <p:cNvSpPr txBox="1">
            <a:spLocks/>
          </p:cNvSpPr>
          <p:nvPr/>
        </p:nvSpPr>
        <p:spPr>
          <a:xfrm>
            <a:off x="117231" y="165053"/>
            <a:ext cx="9247200" cy="535500"/>
          </a:xfrm>
          <a:prstGeom prst="rect">
            <a:avLst/>
          </a:prstGeom>
          <a:noFill/>
          <a:ln>
            <a:noFill/>
          </a:ln>
        </p:spPr>
        <p:txBody>
          <a:bodyPr spcFirstLastPara="1" wrap="square" lIns="91400" tIns="45675" rIns="91400" bIns="45675"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300"/>
              <a:buFont typeface="Georgia"/>
              <a:buNone/>
              <a:defRPr sz="31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r>
              <a:rPr lang="en-US" sz="3200" b="1" dirty="0">
                <a:latin typeface="Times New Roman"/>
                <a:ea typeface="Times New Roman"/>
                <a:cs typeface="Times New Roman"/>
                <a:sym typeface="Times New Roman"/>
              </a:rPr>
              <a:t>Exploratory Data Analysis [EDA]</a:t>
            </a:r>
            <a:endParaRPr lang="en-US" sz="3200" dirty="0">
              <a:latin typeface="Times New Roman"/>
              <a:ea typeface="Times New Roman"/>
              <a:cs typeface="Times New Roman"/>
              <a:sym typeface="Times New Roman"/>
            </a:endParaRPr>
          </a:p>
        </p:txBody>
      </p:sp>
      <p:pic>
        <p:nvPicPr>
          <p:cNvPr id="7" name="Google Shape;130;p30" descr="360DigiTMG Reviews - 52 Reviews of 360digitmg.com | Sitejabber">
            <a:extLst>
              <a:ext uri="{FF2B5EF4-FFF2-40B4-BE49-F238E27FC236}">
                <a16:creationId xmlns:a16="http://schemas.microsoft.com/office/drawing/2014/main" id="{179DC1C2-CF49-4B50-A5D0-E89D9220ABEA}"/>
              </a:ext>
            </a:extLst>
          </p:cNvPr>
          <p:cNvPicPr preferRelativeResize="0"/>
          <p:nvPr/>
        </p:nvPicPr>
        <p:blipFill rotWithShape="1">
          <a:blip r:embed="rId3">
            <a:alphaModFix/>
          </a:blip>
          <a:srcRect/>
          <a:stretch/>
        </p:blipFill>
        <p:spPr>
          <a:xfrm>
            <a:off x="9751545" y="5952931"/>
            <a:ext cx="2277039" cy="808338"/>
          </a:xfrm>
          <a:prstGeom prst="rect">
            <a:avLst/>
          </a:prstGeom>
          <a:noFill/>
          <a:ln>
            <a:noFill/>
          </a:ln>
        </p:spPr>
      </p:pic>
    </p:spTree>
    <p:extLst>
      <p:ext uri="{BB962C8B-B14F-4D97-AF65-F5344CB8AC3E}">
        <p14:creationId xmlns:p14="http://schemas.microsoft.com/office/powerpoint/2010/main" val="1505243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A35861-B757-4C88-BEBA-418BD9D5ACC9}"/>
              </a:ext>
            </a:extLst>
          </p:cNvPr>
          <p:cNvPicPr>
            <a:picLocks noChangeAspect="1"/>
          </p:cNvPicPr>
          <p:nvPr/>
        </p:nvPicPr>
        <p:blipFill>
          <a:blip r:embed="rId2"/>
          <a:stretch>
            <a:fillRect/>
          </a:stretch>
        </p:blipFill>
        <p:spPr>
          <a:xfrm>
            <a:off x="752146" y="858129"/>
            <a:ext cx="10490760" cy="5472334"/>
          </a:xfrm>
          <a:prstGeom prst="rect">
            <a:avLst/>
          </a:prstGeom>
        </p:spPr>
      </p:pic>
      <p:sp>
        <p:nvSpPr>
          <p:cNvPr id="4" name="Google Shape;112;p25">
            <a:extLst>
              <a:ext uri="{FF2B5EF4-FFF2-40B4-BE49-F238E27FC236}">
                <a16:creationId xmlns:a16="http://schemas.microsoft.com/office/drawing/2014/main" id="{7E0523F9-34B9-4F27-85F9-7001BEFC9A11}"/>
              </a:ext>
            </a:extLst>
          </p:cNvPr>
          <p:cNvSpPr txBox="1">
            <a:spLocks/>
          </p:cNvSpPr>
          <p:nvPr/>
        </p:nvSpPr>
        <p:spPr>
          <a:xfrm>
            <a:off x="117231" y="165053"/>
            <a:ext cx="9247200" cy="535500"/>
          </a:xfrm>
          <a:prstGeom prst="rect">
            <a:avLst/>
          </a:prstGeom>
          <a:noFill/>
          <a:ln>
            <a:noFill/>
          </a:ln>
        </p:spPr>
        <p:txBody>
          <a:bodyPr spcFirstLastPara="1" wrap="square" lIns="91400" tIns="45675" rIns="91400" bIns="45675"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300"/>
              <a:buFont typeface="Georgia"/>
              <a:buNone/>
              <a:defRPr sz="31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r>
              <a:rPr lang="en-US" sz="3200" b="1" dirty="0">
                <a:latin typeface="Times New Roman"/>
                <a:ea typeface="Times New Roman"/>
                <a:cs typeface="Times New Roman"/>
                <a:sym typeface="Times New Roman"/>
              </a:rPr>
              <a:t>Exploratory Data Analysis [EDA]</a:t>
            </a:r>
            <a:endParaRPr lang="en-US" sz="3200" dirty="0">
              <a:latin typeface="Times New Roman"/>
              <a:ea typeface="Times New Roman"/>
              <a:cs typeface="Times New Roman"/>
              <a:sym typeface="Times New Roman"/>
            </a:endParaRPr>
          </a:p>
        </p:txBody>
      </p:sp>
      <p:pic>
        <p:nvPicPr>
          <p:cNvPr id="5" name="Google Shape;130;p30" descr="360DigiTMG Reviews - 52 Reviews of 360digitmg.com | Sitejabber">
            <a:extLst>
              <a:ext uri="{FF2B5EF4-FFF2-40B4-BE49-F238E27FC236}">
                <a16:creationId xmlns:a16="http://schemas.microsoft.com/office/drawing/2014/main" id="{E812A19F-A2BC-4FC5-BC38-7860402D454D}"/>
              </a:ext>
            </a:extLst>
          </p:cNvPr>
          <p:cNvPicPr preferRelativeResize="0"/>
          <p:nvPr/>
        </p:nvPicPr>
        <p:blipFill rotWithShape="1">
          <a:blip r:embed="rId3">
            <a:alphaModFix/>
          </a:blip>
          <a:srcRect/>
          <a:stretch/>
        </p:blipFill>
        <p:spPr>
          <a:xfrm>
            <a:off x="9751545" y="5952931"/>
            <a:ext cx="2277039" cy="808338"/>
          </a:xfrm>
          <a:prstGeom prst="rect">
            <a:avLst/>
          </a:prstGeom>
          <a:noFill/>
          <a:ln>
            <a:noFill/>
          </a:ln>
        </p:spPr>
      </p:pic>
    </p:spTree>
    <p:extLst>
      <p:ext uri="{BB962C8B-B14F-4D97-AF65-F5344CB8AC3E}">
        <p14:creationId xmlns:p14="http://schemas.microsoft.com/office/powerpoint/2010/main" val="3865062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62621D-742D-414F-B126-213BA6125496}"/>
              </a:ext>
            </a:extLst>
          </p:cNvPr>
          <p:cNvPicPr>
            <a:picLocks noChangeAspect="1"/>
          </p:cNvPicPr>
          <p:nvPr/>
        </p:nvPicPr>
        <p:blipFill>
          <a:blip r:embed="rId2"/>
          <a:stretch>
            <a:fillRect/>
          </a:stretch>
        </p:blipFill>
        <p:spPr>
          <a:xfrm>
            <a:off x="638152" y="942535"/>
            <a:ext cx="10409257" cy="5359792"/>
          </a:xfrm>
          <a:prstGeom prst="rect">
            <a:avLst/>
          </a:prstGeom>
        </p:spPr>
      </p:pic>
      <p:sp>
        <p:nvSpPr>
          <p:cNvPr id="7" name="Google Shape;112;p25">
            <a:extLst>
              <a:ext uri="{FF2B5EF4-FFF2-40B4-BE49-F238E27FC236}">
                <a16:creationId xmlns:a16="http://schemas.microsoft.com/office/drawing/2014/main" id="{9DBF8D5C-379C-481E-A647-C9AB90A140AB}"/>
              </a:ext>
            </a:extLst>
          </p:cNvPr>
          <p:cNvSpPr txBox="1">
            <a:spLocks/>
          </p:cNvSpPr>
          <p:nvPr/>
        </p:nvSpPr>
        <p:spPr>
          <a:xfrm>
            <a:off x="117231" y="165053"/>
            <a:ext cx="9247200" cy="535500"/>
          </a:xfrm>
          <a:prstGeom prst="rect">
            <a:avLst/>
          </a:prstGeom>
          <a:noFill/>
          <a:ln>
            <a:noFill/>
          </a:ln>
        </p:spPr>
        <p:txBody>
          <a:bodyPr spcFirstLastPara="1" wrap="square" lIns="91400" tIns="45675" rIns="91400" bIns="45675"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300"/>
              <a:buFont typeface="Georgia"/>
              <a:buNone/>
              <a:defRPr sz="31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r>
              <a:rPr lang="en-US" sz="3200" b="1" dirty="0">
                <a:latin typeface="Times New Roman"/>
                <a:ea typeface="Times New Roman"/>
                <a:cs typeface="Times New Roman"/>
                <a:sym typeface="Times New Roman"/>
              </a:rPr>
              <a:t>Exploratory Data Analysis [EDA]</a:t>
            </a:r>
            <a:endParaRPr lang="en-US" sz="3200" dirty="0">
              <a:latin typeface="Times New Roman"/>
              <a:ea typeface="Times New Roman"/>
              <a:cs typeface="Times New Roman"/>
              <a:sym typeface="Times New Roman"/>
            </a:endParaRPr>
          </a:p>
        </p:txBody>
      </p:sp>
      <p:pic>
        <p:nvPicPr>
          <p:cNvPr id="8" name="Google Shape;130;p30" descr="360DigiTMG Reviews - 52 Reviews of 360digitmg.com | Sitejabber">
            <a:extLst>
              <a:ext uri="{FF2B5EF4-FFF2-40B4-BE49-F238E27FC236}">
                <a16:creationId xmlns:a16="http://schemas.microsoft.com/office/drawing/2014/main" id="{FE3692FE-22DB-4B35-B541-73CD3B21D696}"/>
              </a:ext>
            </a:extLst>
          </p:cNvPr>
          <p:cNvPicPr preferRelativeResize="0"/>
          <p:nvPr/>
        </p:nvPicPr>
        <p:blipFill rotWithShape="1">
          <a:blip r:embed="rId3">
            <a:alphaModFix/>
          </a:blip>
          <a:srcRect/>
          <a:stretch/>
        </p:blipFill>
        <p:spPr>
          <a:xfrm>
            <a:off x="9751545" y="5952931"/>
            <a:ext cx="2277039" cy="808338"/>
          </a:xfrm>
          <a:prstGeom prst="rect">
            <a:avLst/>
          </a:prstGeom>
          <a:noFill/>
          <a:ln>
            <a:noFill/>
          </a:ln>
        </p:spPr>
      </p:pic>
    </p:spTree>
    <p:extLst>
      <p:ext uri="{BB962C8B-B14F-4D97-AF65-F5344CB8AC3E}">
        <p14:creationId xmlns:p14="http://schemas.microsoft.com/office/powerpoint/2010/main" val="1782583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8;p30">
            <a:extLst>
              <a:ext uri="{FF2B5EF4-FFF2-40B4-BE49-F238E27FC236}">
                <a16:creationId xmlns:a16="http://schemas.microsoft.com/office/drawing/2014/main" id="{F37CEDCC-349A-4559-B275-43DAE5CF4676}"/>
              </a:ext>
            </a:extLst>
          </p:cNvPr>
          <p:cNvSpPr txBox="1">
            <a:spLocks/>
          </p:cNvSpPr>
          <p:nvPr/>
        </p:nvSpPr>
        <p:spPr>
          <a:xfrm>
            <a:off x="228600" y="82663"/>
            <a:ext cx="10515600" cy="535487"/>
          </a:xfrm>
          <a:prstGeom prst="rect">
            <a:avLst/>
          </a:prstGeom>
          <a:noFill/>
          <a:ln>
            <a:noFill/>
          </a:ln>
        </p:spPr>
        <p:txBody>
          <a:bodyPr spcFirstLastPara="1" wrap="square" lIns="91400" tIns="45675" rIns="91400" bIns="45675"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300"/>
              <a:buFont typeface="Georgia"/>
              <a:buNone/>
              <a:defRPr sz="31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r>
              <a:rPr lang="en-US" sz="3200" b="1">
                <a:latin typeface="Times New Roman"/>
                <a:ea typeface="Times New Roman"/>
                <a:cs typeface="Times New Roman"/>
                <a:sym typeface="Times New Roman"/>
              </a:rPr>
              <a:t>Data Preprocessing</a:t>
            </a:r>
            <a:endParaRPr lang="en-US" dirty="0"/>
          </a:p>
        </p:txBody>
      </p:sp>
      <p:pic>
        <p:nvPicPr>
          <p:cNvPr id="4" name="Google Shape;130;p30" descr="360DigiTMG Reviews - 52 Reviews of 360digitmg.com | Sitejabber">
            <a:extLst>
              <a:ext uri="{FF2B5EF4-FFF2-40B4-BE49-F238E27FC236}">
                <a16:creationId xmlns:a16="http://schemas.microsoft.com/office/drawing/2014/main" id="{05BC6E7D-0189-44FB-AD63-70ABA330AF5F}"/>
              </a:ext>
            </a:extLst>
          </p:cNvPr>
          <p:cNvPicPr preferRelativeResize="0"/>
          <p:nvPr/>
        </p:nvPicPr>
        <p:blipFill rotWithShape="1">
          <a:blip r:embed="rId2">
            <a:alphaModFix/>
          </a:blip>
          <a:srcRect/>
          <a:stretch/>
        </p:blipFill>
        <p:spPr>
          <a:xfrm>
            <a:off x="9751545" y="5952931"/>
            <a:ext cx="2277039" cy="808338"/>
          </a:xfrm>
          <a:prstGeom prst="rect">
            <a:avLst/>
          </a:prstGeom>
          <a:noFill/>
          <a:ln>
            <a:noFill/>
          </a:ln>
        </p:spPr>
      </p:pic>
      <p:sp>
        <p:nvSpPr>
          <p:cNvPr id="5" name="Text Box 1">
            <a:extLst>
              <a:ext uri="{FF2B5EF4-FFF2-40B4-BE49-F238E27FC236}">
                <a16:creationId xmlns:a16="http://schemas.microsoft.com/office/drawing/2014/main" id="{F918A161-0D88-42EF-B2CE-B79C56D447A2}"/>
              </a:ext>
            </a:extLst>
          </p:cNvPr>
          <p:cNvSpPr txBox="1"/>
          <p:nvPr/>
        </p:nvSpPr>
        <p:spPr>
          <a:xfrm>
            <a:off x="767080" y="886460"/>
            <a:ext cx="10420350" cy="1627505"/>
          </a:xfrm>
          <a:prstGeom prst="rect">
            <a:avLst/>
          </a:prstGeom>
          <a:noFill/>
        </p:spPr>
        <p:txBody>
          <a:bodyPr wrap="square" rtlCol="0">
            <a:noAutofit/>
          </a:bodyPr>
          <a:lstStyle/>
          <a:p>
            <a:r>
              <a:rPr lang="en-US" sz="2400" b="1" dirty="0">
                <a:gradFill>
                  <a:gsLst>
                    <a:gs pos="0">
                      <a:srgbClr val="007BD3"/>
                    </a:gs>
                    <a:gs pos="100000">
                      <a:srgbClr val="034373"/>
                    </a:gs>
                  </a:gsLst>
                  <a:lin scaled="0"/>
                </a:gradFill>
                <a:latin typeface="Calibri" panose="020F0502020204030204" charset="0"/>
                <a:cs typeface="Calibri" panose="020F0502020204030204" charset="0"/>
              </a:rPr>
              <a:t>Type casting:</a:t>
            </a:r>
          </a:p>
          <a:p>
            <a:endParaRPr lang="en-US" sz="2400" b="1" dirty="0">
              <a:gradFill>
                <a:gsLst>
                  <a:gs pos="0">
                    <a:srgbClr val="007BD3"/>
                  </a:gs>
                  <a:gs pos="100000">
                    <a:srgbClr val="034373"/>
                  </a:gs>
                </a:gsLst>
                <a:lin scaled="0"/>
              </a:gradFill>
              <a:latin typeface="Calibri" panose="020F0502020204030204" charset="0"/>
              <a:cs typeface="Calibri" panose="020F0502020204030204" charset="0"/>
            </a:endParaRPr>
          </a:p>
          <a:p>
            <a:r>
              <a:rPr lang="en-US" sz="1600" b="1" dirty="0">
                <a:latin typeface="Calibri" panose="020F0502020204030204" charset="0"/>
                <a:cs typeface="Calibri" panose="020F0502020204030204" charset="0"/>
              </a:rPr>
              <a:t>In the coal ore Dataset, the ‘Date' column is not in the correct format; it should be in the date data type, but it is currently in the object data type. We need to convert the ‘Date' column from the object data type to the date data type.</a:t>
            </a:r>
          </a:p>
        </p:txBody>
      </p:sp>
      <p:pic>
        <p:nvPicPr>
          <p:cNvPr id="7" name="Picture 6">
            <a:extLst>
              <a:ext uri="{FF2B5EF4-FFF2-40B4-BE49-F238E27FC236}">
                <a16:creationId xmlns:a16="http://schemas.microsoft.com/office/drawing/2014/main" id="{8D5BACC7-E98F-4618-A60B-8131FC32D512}"/>
              </a:ext>
            </a:extLst>
          </p:cNvPr>
          <p:cNvPicPr>
            <a:picLocks noChangeAspect="1"/>
          </p:cNvPicPr>
          <p:nvPr/>
        </p:nvPicPr>
        <p:blipFill>
          <a:blip r:embed="rId3"/>
          <a:stretch>
            <a:fillRect/>
          </a:stretch>
        </p:blipFill>
        <p:spPr>
          <a:xfrm>
            <a:off x="1574031" y="2513965"/>
            <a:ext cx="9043938" cy="2578540"/>
          </a:xfrm>
          <a:prstGeom prst="rect">
            <a:avLst/>
          </a:prstGeom>
        </p:spPr>
      </p:pic>
    </p:spTree>
    <p:extLst>
      <p:ext uri="{BB962C8B-B14F-4D97-AF65-F5344CB8AC3E}">
        <p14:creationId xmlns:p14="http://schemas.microsoft.com/office/powerpoint/2010/main" val="3866162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8;p30">
            <a:extLst>
              <a:ext uri="{FF2B5EF4-FFF2-40B4-BE49-F238E27FC236}">
                <a16:creationId xmlns:a16="http://schemas.microsoft.com/office/drawing/2014/main" id="{41B9DA8F-027C-415A-96EA-21FB6120B8AC}"/>
              </a:ext>
            </a:extLst>
          </p:cNvPr>
          <p:cNvSpPr txBox="1">
            <a:spLocks/>
          </p:cNvSpPr>
          <p:nvPr/>
        </p:nvSpPr>
        <p:spPr>
          <a:xfrm>
            <a:off x="228600" y="82663"/>
            <a:ext cx="10515600" cy="535487"/>
          </a:xfrm>
          <a:prstGeom prst="rect">
            <a:avLst/>
          </a:prstGeom>
          <a:noFill/>
          <a:ln>
            <a:noFill/>
          </a:ln>
        </p:spPr>
        <p:txBody>
          <a:bodyPr spcFirstLastPara="1" wrap="square" lIns="91400" tIns="45675" rIns="91400" bIns="45675"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300"/>
              <a:buFont typeface="Georgia"/>
              <a:buNone/>
              <a:defRPr sz="31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r>
              <a:rPr lang="en-US" sz="3200" b="1">
                <a:latin typeface="Times New Roman"/>
                <a:ea typeface="Times New Roman"/>
                <a:cs typeface="Times New Roman"/>
                <a:sym typeface="Times New Roman"/>
              </a:rPr>
              <a:t>Data Preprocessing</a:t>
            </a:r>
            <a:endParaRPr lang="en-US" dirty="0"/>
          </a:p>
        </p:txBody>
      </p:sp>
      <p:sp>
        <p:nvSpPr>
          <p:cNvPr id="4" name="Text Box 2">
            <a:extLst>
              <a:ext uri="{FF2B5EF4-FFF2-40B4-BE49-F238E27FC236}">
                <a16:creationId xmlns:a16="http://schemas.microsoft.com/office/drawing/2014/main" id="{2EF16342-A983-41C4-918F-84DBC3DCBFF1}"/>
              </a:ext>
            </a:extLst>
          </p:cNvPr>
          <p:cNvSpPr txBox="1"/>
          <p:nvPr/>
        </p:nvSpPr>
        <p:spPr>
          <a:xfrm>
            <a:off x="749935" y="1024255"/>
            <a:ext cx="10440670" cy="1437591"/>
          </a:xfrm>
          <a:prstGeom prst="rect">
            <a:avLst/>
          </a:prstGeom>
          <a:noFill/>
        </p:spPr>
        <p:txBody>
          <a:bodyPr wrap="square" rtlCol="0">
            <a:noAutofit/>
          </a:bodyPr>
          <a:lstStyle/>
          <a:p>
            <a:r>
              <a:rPr lang="en-US" sz="2400" b="1" dirty="0">
                <a:gradFill>
                  <a:gsLst>
                    <a:gs pos="0">
                      <a:srgbClr val="007BD3"/>
                    </a:gs>
                    <a:gs pos="100000">
                      <a:srgbClr val="034373"/>
                    </a:gs>
                  </a:gsLst>
                  <a:lin scaled="0"/>
                </a:gradFill>
                <a:latin typeface="Calibri" panose="020F0502020204030204" charset="0"/>
                <a:cs typeface="Calibri" panose="020F0502020204030204" charset="0"/>
              </a:rPr>
              <a:t>Duplication Handling:</a:t>
            </a:r>
          </a:p>
          <a:p>
            <a:endParaRPr lang="en-US" dirty="0"/>
          </a:p>
          <a:p>
            <a:r>
              <a:rPr lang="en-US" sz="1600" b="1" dirty="0">
                <a:latin typeface="Calibri" panose="020F0502020204030204" charset="0"/>
                <a:cs typeface="Calibri" panose="020F0502020204030204" charset="0"/>
              </a:rPr>
              <a:t>In the Coal ore Dataset, there is no duplicated records.</a:t>
            </a:r>
          </a:p>
        </p:txBody>
      </p:sp>
      <p:pic>
        <p:nvPicPr>
          <p:cNvPr id="6" name="Picture 5">
            <a:extLst>
              <a:ext uri="{FF2B5EF4-FFF2-40B4-BE49-F238E27FC236}">
                <a16:creationId xmlns:a16="http://schemas.microsoft.com/office/drawing/2014/main" id="{98999A97-EB92-4272-83D3-06ADA1AD9765}"/>
              </a:ext>
            </a:extLst>
          </p:cNvPr>
          <p:cNvPicPr>
            <a:picLocks noChangeAspect="1"/>
          </p:cNvPicPr>
          <p:nvPr/>
        </p:nvPicPr>
        <p:blipFill>
          <a:blip r:embed="rId2"/>
          <a:stretch>
            <a:fillRect/>
          </a:stretch>
        </p:blipFill>
        <p:spPr>
          <a:xfrm>
            <a:off x="2566246" y="2570437"/>
            <a:ext cx="6264675" cy="1717125"/>
          </a:xfrm>
          <a:prstGeom prst="rect">
            <a:avLst/>
          </a:prstGeom>
        </p:spPr>
      </p:pic>
      <p:pic>
        <p:nvPicPr>
          <p:cNvPr id="7" name="Google Shape;139;p32" descr="360DigiTMG Reviews - 52 Reviews of 360digitmg.com | Sitejabber">
            <a:extLst>
              <a:ext uri="{FF2B5EF4-FFF2-40B4-BE49-F238E27FC236}">
                <a16:creationId xmlns:a16="http://schemas.microsoft.com/office/drawing/2014/main" id="{A78AD060-232B-4FB1-9155-FAD09F290CAE}"/>
              </a:ext>
            </a:extLst>
          </p:cNvPr>
          <p:cNvPicPr preferRelativeResize="0"/>
          <p:nvPr/>
        </p:nvPicPr>
        <p:blipFill rotWithShape="1">
          <a:blip r:embed="rId3">
            <a:alphaModFix/>
          </a:blip>
          <a:srcRect/>
          <a:stretch/>
        </p:blipFill>
        <p:spPr>
          <a:xfrm>
            <a:off x="9751545" y="5952931"/>
            <a:ext cx="2277039" cy="808338"/>
          </a:xfrm>
          <a:prstGeom prst="rect">
            <a:avLst/>
          </a:prstGeom>
          <a:noFill/>
          <a:ln>
            <a:noFill/>
          </a:ln>
        </p:spPr>
      </p:pic>
    </p:spTree>
    <p:extLst>
      <p:ext uri="{BB962C8B-B14F-4D97-AF65-F5344CB8AC3E}">
        <p14:creationId xmlns:p14="http://schemas.microsoft.com/office/powerpoint/2010/main" val="4224815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gf3a8d4be09_2_180"/>
          <p:cNvSpPr txBox="1">
            <a:spLocks noGrp="1"/>
          </p:cNvSpPr>
          <p:nvPr>
            <p:ph type="title"/>
          </p:nvPr>
        </p:nvSpPr>
        <p:spPr>
          <a:xfrm>
            <a:off x="163275" y="0"/>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Contents</a:t>
            </a:r>
            <a:endParaRPr sz="3200" b="1">
              <a:latin typeface="Times New Roman"/>
              <a:ea typeface="Times New Roman"/>
              <a:cs typeface="Times New Roman"/>
              <a:sym typeface="Times New Roman"/>
            </a:endParaRPr>
          </a:p>
        </p:txBody>
      </p:sp>
      <p:sp>
        <p:nvSpPr>
          <p:cNvPr id="82" name="Google Shape;82;gf3a8d4be09_2_180"/>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
        <p:nvSpPr>
          <p:cNvPr id="83" name="Google Shape;83;gf3a8d4be09_2_180"/>
          <p:cNvSpPr txBox="1"/>
          <p:nvPr/>
        </p:nvSpPr>
        <p:spPr>
          <a:xfrm>
            <a:off x="383125" y="1149375"/>
            <a:ext cx="11034000" cy="3287023"/>
          </a:xfrm>
          <a:prstGeom prst="rect">
            <a:avLst/>
          </a:prstGeom>
          <a:noFill/>
          <a:ln>
            <a:noFill/>
          </a:ln>
        </p:spPr>
        <p:txBody>
          <a:bodyPr spcFirstLastPara="1" wrap="square" lIns="91425" tIns="91425" rIns="91425" bIns="91425" anchor="t" anchorCtr="0">
            <a:spAutoFit/>
          </a:bodyPr>
          <a:lstStyle/>
          <a:p>
            <a:pPr marL="457200" marR="0" lvl="0" indent="-431800" algn="l" rtl="0">
              <a:lnSpc>
                <a:spcPct val="90000"/>
              </a:lnSpc>
              <a:spcBef>
                <a:spcPts val="0"/>
              </a:spcBef>
              <a:spcAft>
                <a:spcPts val="0"/>
              </a:spcAft>
              <a:buClr>
                <a:schemeClr val="dk1"/>
              </a:buClr>
              <a:buSzPts val="3200"/>
              <a:buFont typeface="Times New Roman"/>
              <a:buChar char="●"/>
            </a:pPr>
            <a:r>
              <a:rPr lang="en-US" sz="3200" b="0" i="0" u="none" strike="noStrike" cap="none" dirty="0">
                <a:solidFill>
                  <a:schemeClr val="dk1"/>
                </a:solidFill>
                <a:latin typeface="Times New Roman"/>
                <a:ea typeface="Times New Roman"/>
                <a:cs typeface="Times New Roman"/>
                <a:sym typeface="Times New Roman"/>
              </a:rPr>
              <a:t>Business </a:t>
            </a:r>
            <a:r>
              <a:rPr lang="en-US" sz="3200" dirty="0">
                <a:solidFill>
                  <a:schemeClr val="dk1"/>
                </a:solidFill>
                <a:latin typeface="Times New Roman"/>
                <a:ea typeface="Times New Roman"/>
                <a:cs typeface="Times New Roman"/>
                <a:sym typeface="Times New Roman"/>
              </a:rPr>
              <a:t>Problem</a:t>
            </a:r>
            <a:endParaRPr sz="3200" b="0" i="0" u="none" strike="noStrike" cap="none" dirty="0">
              <a:solidFill>
                <a:schemeClr val="dk1"/>
              </a:solidFill>
              <a:latin typeface="Times New Roman"/>
              <a:ea typeface="Times New Roman"/>
              <a:cs typeface="Times New Roman"/>
              <a:sym typeface="Times New Roman"/>
            </a:endParaRPr>
          </a:p>
          <a:p>
            <a:pPr marL="457200" marR="0" lvl="0" indent="-431800" algn="l" rtl="0">
              <a:lnSpc>
                <a:spcPct val="90000"/>
              </a:lnSpc>
              <a:spcBef>
                <a:spcPts val="0"/>
              </a:spcBef>
              <a:spcAft>
                <a:spcPts val="0"/>
              </a:spcAft>
              <a:buClr>
                <a:schemeClr val="dk1"/>
              </a:buClr>
              <a:buSzPts val="3200"/>
              <a:buFont typeface="Times New Roman"/>
              <a:buChar char="●"/>
            </a:pPr>
            <a:r>
              <a:rPr lang="en-US" sz="3200" b="0" i="0" u="none" strike="noStrike" cap="none" dirty="0">
                <a:solidFill>
                  <a:schemeClr val="dk1"/>
                </a:solidFill>
                <a:latin typeface="Times New Roman"/>
                <a:ea typeface="Times New Roman"/>
                <a:cs typeface="Times New Roman"/>
                <a:sym typeface="Times New Roman"/>
              </a:rPr>
              <a:t>Business </a:t>
            </a:r>
            <a:r>
              <a:rPr lang="en-US" sz="3200" dirty="0">
                <a:solidFill>
                  <a:schemeClr val="dk1"/>
                </a:solidFill>
                <a:latin typeface="Times New Roman"/>
                <a:ea typeface="Times New Roman"/>
                <a:cs typeface="Times New Roman"/>
                <a:sym typeface="Times New Roman"/>
              </a:rPr>
              <a:t>Objective and Constraint </a:t>
            </a:r>
            <a:endParaRPr sz="3200" b="0" i="0" u="none" strike="noStrike" cap="none" dirty="0">
              <a:solidFill>
                <a:schemeClr val="dk1"/>
              </a:solidFill>
              <a:latin typeface="Times New Roman"/>
              <a:ea typeface="Times New Roman"/>
              <a:cs typeface="Times New Roman"/>
              <a:sym typeface="Times New Roman"/>
            </a:endParaRPr>
          </a:p>
          <a:p>
            <a:pPr marL="457200" marR="0" lvl="0" indent="-431800" algn="l" rtl="0">
              <a:lnSpc>
                <a:spcPct val="90000"/>
              </a:lnSpc>
              <a:spcBef>
                <a:spcPts val="0"/>
              </a:spcBef>
              <a:spcAft>
                <a:spcPts val="0"/>
              </a:spcAft>
              <a:buClr>
                <a:schemeClr val="dk1"/>
              </a:buClr>
              <a:buSzPts val="3200"/>
              <a:buFont typeface="Times New Roman"/>
              <a:buChar char="●"/>
            </a:pPr>
            <a:r>
              <a:rPr lang="en-US" sz="3200" b="0" i="0" u="none" strike="noStrike" cap="none" dirty="0">
                <a:solidFill>
                  <a:schemeClr val="dk1"/>
                </a:solidFill>
                <a:latin typeface="Times New Roman"/>
                <a:ea typeface="Times New Roman"/>
                <a:cs typeface="Times New Roman"/>
                <a:sym typeface="Times New Roman"/>
              </a:rPr>
              <a:t>Project Architecture - Data F</a:t>
            </a:r>
            <a:r>
              <a:rPr lang="en-US" sz="3200" dirty="0">
                <a:solidFill>
                  <a:schemeClr val="dk1"/>
                </a:solidFill>
                <a:latin typeface="Times New Roman"/>
                <a:ea typeface="Times New Roman"/>
                <a:cs typeface="Times New Roman"/>
                <a:sym typeface="Times New Roman"/>
              </a:rPr>
              <a:t>low Diagram</a:t>
            </a:r>
            <a:endParaRPr dirty="0"/>
          </a:p>
          <a:p>
            <a:pPr marL="457200" marR="0" lvl="0" indent="-431800" algn="l" rtl="0">
              <a:lnSpc>
                <a:spcPct val="90000"/>
              </a:lnSpc>
              <a:spcBef>
                <a:spcPts val="0"/>
              </a:spcBef>
              <a:spcAft>
                <a:spcPts val="0"/>
              </a:spcAft>
              <a:buClr>
                <a:schemeClr val="dk1"/>
              </a:buClr>
              <a:buSzPts val="3200"/>
              <a:buFont typeface="Times New Roman"/>
              <a:buChar char="●"/>
            </a:pPr>
            <a:r>
              <a:rPr lang="en-US" sz="3200" b="0" i="0" u="none" strike="noStrike" cap="none" dirty="0">
                <a:solidFill>
                  <a:schemeClr val="dk1"/>
                </a:solidFill>
                <a:latin typeface="Times New Roman"/>
                <a:ea typeface="Times New Roman"/>
                <a:cs typeface="Times New Roman"/>
                <a:sym typeface="Times New Roman"/>
              </a:rPr>
              <a:t>Data Collection</a:t>
            </a:r>
            <a:endParaRPr sz="3200" b="0" i="0" u="none" strike="noStrike" cap="none" dirty="0">
              <a:solidFill>
                <a:schemeClr val="dk1"/>
              </a:solidFill>
              <a:latin typeface="Times New Roman"/>
              <a:ea typeface="Times New Roman"/>
              <a:cs typeface="Times New Roman"/>
              <a:sym typeface="Times New Roman"/>
            </a:endParaRPr>
          </a:p>
          <a:p>
            <a:pPr marL="457200" marR="0" lvl="0" indent="-431800" algn="l" rtl="0">
              <a:lnSpc>
                <a:spcPct val="90000"/>
              </a:lnSpc>
              <a:spcBef>
                <a:spcPts val="0"/>
              </a:spcBef>
              <a:spcAft>
                <a:spcPts val="0"/>
              </a:spcAft>
              <a:buClr>
                <a:schemeClr val="dk1"/>
              </a:buClr>
              <a:buSzPts val="3200"/>
              <a:buFont typeface="Times New Roman"/>
              <a:buChar char="●"/>
            </a:pPr>
            <a:r>
              <a:rPr lang="en-US" sz="3200" b="0" i="0" u="none" strike="noStrike" cap="none" dirty="0">
                <a:solidFill>
                  <a:schemeClr val="dk1"/>
                </a:solidFill>
                <a:latin typeface="Times New Roman"/>
                <a:ea typeface="Times New Roman"/>
                <a:cs typeface="Times New Roman"/>
                <a:sym typeface="Times New Roman"/>
              </a:rPr>
              <a:t>Exploratory Data Analysis</a:t>
            </a:r>
          </a:p>
          <a:p>
            <a:pPr marL="457200" marR="0" lvl="0" indent="-431800" algn="l" rtl="0">
              <a:lnSpc>
                <a:spcPct val="90000"/>
              </a:lnSpc>
              <a:spcBef>
                <a:spcPts val="0"/>
              </a:spcBef>
              <a:spcAft>
                <a:spcPts val="0"/>
              </a:spcAft>
              <a:buClr>
                <a:schemeClr val="dk1"/>
              </a:buClr>
              <a:buSzPts val="3200"/>
              <a:buFont typeface="Times New Roman"/>
              <a:buChar char="●"/>
            </a:pPr>
            <a:r>
              <a:rPr lang="en-US" sz="3200" dirty="0">
                <a:solidFill>
                  <a:schemeClr val="dk1"/>
                </a:solidFill>
                <a:latin typeface="Times New Roman"/>
                <a:ea typeface="Times New Roman"/>
                <a:cs typeface="Times New Roman"/>
                <a:sym typeface="Times New Roman"/>
              </a:rPr>
              <a:t>Data Pre-processing</a:t>
            </a:r>
            <a:endParaRPr sz="3200" b="0" i="0" u="none" strike="noStrike" cap="none" dirty="0">
              <a:solidFill>
                <a:schemeClr val="dk1"/>
              </a:solidFill>
              <a:latin typeface="Times New Roman"/>
              <a:ea typeface="Times New Roman"/>
              <a:cs typeface="Times New Roman"/>
              <a:sym typeface="Times New Roman"/>
            </a:endParaRPr>
          </a:p>
          <a:p>
            <a:pPr marL="457200" marR="0" lvl="0" indent="-431800" algn="l" rtl="0">
              <a:lnSpc>
                <a:spcPct val="90000"/>
              </a:lnSpc>
              <a:spcBef>
                <a:spcPts val="0"/>
              </a:spcBef>
              <a:spcAft>
                <a:spcPts val="0"/>
              </a:spcAft>
              <a:buClr>
                <a:schemeClr val="dk1"/>
              </a:buClr>
              <a:buSzPts val="3200"/>
              <a:buFont typeface="Times New Roman"/>
              <a:buChar char="●"/>
            </a:pPr>
            <a:r>
              <a:rPr lang="en-US" sz="3200" b="0" i="0" u="none" strike="noStrike" cap="none" dirty="0">
                <a:solidFill>
                  <a:schemeClr val="dk1"/>
                </a:solidFill>
                <a:latin typeface="Times New Roman"/>
                <a:ea typeface="Times New Roman"/>
                <a:cs typeface="Times New Roman"/>
                <a:sym typeface="Times New Roman"/>
              </a:rPr>
              <a:t>Data Visualization</a:t>
            </a:r>
            <a:endParaRPr sz="3200" b="0" i="0" u="none" strike="noStrike" cap="none" dirty="0">
              <a:solidFill>
                <a:schemeClr val="dk1"/>
              </a:solidFill>
              <a:latin typeface="Times New Roman"/>
              <a:ea typeface="Times New Roman"/>
              <a:cs typeface="Times New Roman"/>
              <a:sym typeface="Times New Roman"/>
            </a:endParaRPr>
          </a:p>
        </p:txBody>
      </p:sp>
      <p:pic>
        <p:nvPicPr>
          <p:cNvPr id="84" name="Google Shape;84;gf3a8d4be09_2_180" descr="360DigiTMG Reviews - 52 Reviews of 360digitmg.com | Sitejabber"/>
          <p:cNvPicPr preferRelativeResize="0"/>
          <p:nvPr/>
        </p:nvPicPr>
        <p:blipFill rotWithShape="1">
          <a:blip r:embed="rId3">
            <a:alphaModFix/>
          </a:blip>
          <a:srcRect/>
          <a:stretch/>
        </p:blipFill>
        <p:spPr>
          <a:xfrm>
            <a:off x="9753110" y="5945834"/>
            <a:ext cx="2277039" cy="80833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8;p30">
            <a:extLst>
              <a:ext uri="{FF2B5EF4-FFF2-40B4-BE49-F238E27FC236}">
                <a16:creationId xmlns:a16="http://schemas.microsoft.com/office/drawing/2014/main" id="{9E227FAA-A1EC-4D90-AFBD-509E7327B528}"/>
              </a:ext>
            </a:extLst>
          </p:cNvPr>
          <p:cNvSpPr txBox="1">
            <a:spLocks/>
          </p:cNvSpPr>
          <p:nvPr/>
        </p:nvSpPr>
        <p:spPr>
          <a:xfrm>
            <a:off x="228600" y="82663"/>
            <a:ext cx="10515600" cy="535487"/>
          </a:xfrm>
          <a:prstGeom prst="rect">
            <a:avLst/>
          </a:prstGeom>
          <a:noFill/>
          <a:ln>
            <a:noFill/>
          </a:ln>
        </p:spPr>
        <p:txBody>
          <a:bodyPr spcFirstLastPara="1" wrap="square" lIns="91400" tIns="45675" rIns="91400" bIns="45675"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300"/>
              <a:buFont typeface="Georgia"/>
              <a:buNone/>
              <a:defRPr sz="31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r>
              <a:rPr lang="en-US" sz="3200" b="1">
                <a:latin typeface="Times New Roman"/>
                <a:ea typeface="Times New Roman"/>
                <a:cs typeface="Times New Roman"/>
                <a:sym typeface="Times New Roman"/>
              </a:rPr>
              <a:t>Data Preprocessing</a:t>
            </a:r>
            <a:endParaRPr lang="en-US" dirty="0"/>
          </a:p>
        </p:txBody>
      </p:sp>
      <p:sp>
        <p:nvSpPr>
          <p:cNvPr id="4" name="Text Box 2">
            <a:extLst>
              <a:ext uri="{FF2B5EF4-FFF2-40B4-BE49-F238E27FC236}">
                <a16:creationId xmlns:a16="http://schemas.microsoft.com/office/drawing/2014/main" id="{6423C710-1E79-4B0A-856E-692692A0F0C6}"/>
              </a:ext>
            </a:extLst>
          </p:cNvPr>
          <p:cNvSpPr txBox="1"/>
          <p:nvPr/>
        </p:nvSpPr>
        <p:spPr>
          <a:xfrm>
            <a:off x="749935" y="1024255"/>
            <a:ext cx="10440670" cy="1437591"/>
          </a:xfrm>
          <a:prstGeom prst="rect">
            <a:avLst/>
          </a:prstGeom>
          <a:noFill/>
        </p:spPr>
        <p:txBody>
          <a:bodyPr wrap="square" rtlCol="0">
            <a:noAutofit/>
          </a:bodyPr>
          <a:lstStyle/>
          <a:p>
            <a:r>
              <a:rPr lang="en-US" sz="2400" b="1" dirty="0">
                <a:gradFill>
                  <a:gsLst>
                    <a:gs pos="0">
                      <a:srgbClr val="007BD3"/>
                    </a:gs>
                    <a:gs pos="100000">
                      <a:srgbClr val="034373"/>
                    </a:gs>
                  </a:gsLst>
                  <a:lin scaled="0"/>
                </a:gradFill>
                <a:latin typeface="Calibri" panose="020F0502020204030204" charset="0"/>
                <a:cs typeface="Calibri" panose="020F0502020204030204" charset="0"/>
              </a:rPr>
              <a:t>Missing Value:</a:t>
            </a:r>
          </a:p>
          <a:p>
            <a:endParaRPr lang="en-US" dirty="0"/>
          </a:p>
          <a:p>
            <a:r>
              <a:rPr lang="en-US" sz="1600" b="1" dirty="0">
                <a:latin typeface="Calibri" panose="020F0502020204030204" charset="0"/>
                <a:cs typeface="Calibri" panose="020F0502020204030204" charset="0"/>
              </a:rPr>
              <a:t>In the Coal ore Dataset, there is no missing values.</a:t>
            </a:r>
          </a:p>
        </p:txBody>
      </p:sp>
      <p:pic>
        <p:nvPicPr>
          <p:cNvPr id="6" name="Picture 5">
            <a:extLst>
              <a:ext uri="{FF2B5EF4-FFF2-40B4-BE49-F238E27FC236}">
                <a16:creationId xmlns:a16="http://schemas.microsoft.com/office/drawing/2014/main" id="{A8527A79-B264-4E7A-9423-9ABD7021BB73}"/>
              </a:ext>
            </a:extLst>
          </p:cNvPr>
          <p:cNvPicPr>
            <a:picLocks noChangeAspect="1"/>
          </p:cNvPicPr>
          <p:nvPr/>
        </p:nvPicPr>
        <p:blipFill>
          <a:blip r:embed="rId2"/>
          <a:stretch>
            <a:fillRect/>
          </a:stretch>
        </p:blipFill>
        <p:spPr>
          <a:xfrm>
            <a:off x="1820492" y="2350996"/>
            <a:ext cx="8153502" cy="3096879"/>
          </a:xfrm>
          <a:prstGeom prst="rect">
            <a:avLst/>
          </a:prstGeom>
        </p:spPr>
      </p:pic>
      <p:pic>
        <p:nvPicPr>
          <p:cNvPr id="7" name="Google Shape;139;p32" descr="360DigiTMG Reviews - 52 Reviews of 360digitmg.com | Sitejabber">
            <a:extLst>
              <a:ext uri="{FF2B5EF4-FFF2-40B4-BE49-F238E27FC236}">
                <a16:creationId xmlns:a16="http://schemas.microsoft.com/office/drawing/2014/main" id="{15AC4895-B671-41B6-A912-E730578C7345}"/>
              </a:ext>
            </a:extLst>
          </p:cNvPr>
          <p:cNvPicPr preferRelativeResize="0"/>
          <p:nvPr/>
        </p:nvPicPr>
        <p:blipFill rotWithShape="1">
          <a:blip r:embed="rId3">
            <a:alphaModFix/>
          </a:blip>
          <a:srcRect/>
          <a:stretch/>
        </p:blipFill>
        <p:spPr>
          <a:xfrm>
            <a:off x="9751545" y="5952931"/>
            <a:ext cx="2277039" cy="808338"/>
          </a:xfrm>
          <a:prstGeom prst="rect">
            <a:avLst/>
          </a:prstGeom>
          <a:noFill/>
          <a:ln>
            <a:noFill/>
          </a:ln>
        </p:spPr>
      </p:pic>
    </p:spTree>
    <p:extLst>
      <p:ext uri="{BB962C8B-B14F-4D97-AF65-F5344CB8AC3E}">
        <p14:creationId xmlns:p14="http://schemas.microsoft.com/office/powerpoint/2010/main" val="3482524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8;p30">
            <a:extLst>
              <a:ext uri="{FF2B5EF4-FFF2-40B4-BE49-F238E27FC236}">
                <a16:creationId xmlns:a16="http://schemas.microsoft.com/office/drawing/2014/main" id="{401AFE9F-1D26-4ABC-B416-2746A0AE5344}"/>
              </a:ext>
            </a:extLst>
          </p:cNvPr>
          <p:cNvSpPr txBox="1">
            <a:spLocks/>
          </p:cNvSpPr>
          <p:nvPr/>
        </p:nvSpPr>
        <p:spPr>
          <a:xfrm>
            <a:off x="228599" y="55442"/>
            <a:ext cx="10515600" cy="535487"/>
          </a:xfrm>
          <a:prstGeom prst="rect">
            <a:avLst/>
          </a:prstGeom>
          <a:noFill/>
          <a:ln>
            <a:noFill/>
          </a:ln>
        </p:spPr>
        <p:txBody>
          <a:bodyPr spcFirstLastPara="1" wrap="square" lIns="91400" tIns="45675" rIns="91400" bIns="45675"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300"/>
              <a:buFont typeface="Georgia"/>
              <a:buNone/>
              <a:defRPr sz="31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r>
              <a:rPr lang="en-US" sz="3200" b="1">
                <a:latin typeface="Times New Roman"/>
                <a:ea typeface="Times New Roman"/>
                <a:cs typeface="Times New Roman"/>
                <a:sym typeface="Times New Roman"/>
              </a:rPr>
              <a:t>Data Preprocessing</a:t>
            </a:r>
            <a:endParaRPr lang="en-US" dirty="0"/>
          </a:p>
        </p:txBody>
      </p:sp>
      <p:sp>
        <p:nvSpPr>
          <p:cNvPr id="4" name="Text Box 2">
            <a:extLst>
              <a:ext uri="{FF2B5EF4-FFF2-40B4-BE49-F238E27FC236}">
                <a16:creationId xmlns:a16="http://schemas.microsoft.com/office/drawing/2014/main" id="{458E358E-2C0C-4B54-9C64-D8ACC4BCCED2}"/>
              </a:ext>
            </a:extLst>
          </p:cNvPr>
          <p:cNvSpPr txBox="1"/>
          <p:nvPr/>
        </p:nvSpPr>
        <p:spPr>
          <a:xfrm>
            <a:off x="524852" y="765390"/>
            <a:ext cx="10813708" cy="1029628"/>
          </a:xfrm>
          <a:prstGeom prst="rect">
            <a:avLst/>
          </a:prstGeom>
          <a:noFill/>
        </p:spPr>
        <p:txBody>
          <a:bodyPr wrap="square" rtlCol="0">
            <a:noAutofit/>
          </a:bodyPr>
          <a:lstStyle/>
          <a:p>
            <a:r>
              <a:rPr lang="en-US" sz="2400" b="1" dirty="0">
                <a:gradFill>
                  <a:gsLst>
                    <a:gs pos="0">
                      <a:srgbClr val="007BD3"/>
                    </a:gs>
                    <a:gs pos="100000">
                      <a:srgbClr val="034373"/>
                    </a:gs>
                  </a:gsLst>
                  <a:lin scaled="0"/>
                </a:gradFill>
                <a:latin typeface="Calibri" panose="020F0502020204030204" charset="0"/>
                <a:cs typeface="Calibri" panose="020F0502020204030204" charset="0"/>
              </a:rPr>
              <a:t>Outliers :</a:t>
            </a:r>
          </a:p>
          <a:p>
            <a:endParaRPr lang="en-US" dirty="0"/>
          </a:p>
          <a:p>
            <a:r>
              <a:rPr lang="en-US" sz="1600" b="1" dirty="0">
                <a:latin typeface="Calibri" panose="020F0502020204030204" charset="0"/>
                <a:cs typeface="Calibri" panose="020F0502020204030204" charset="0"/>
              </a:rPr>
              <a:t>In the coal ore dataset, all the numerical columns contain outliers, which can be detected by plotting boxplots.</a:t>
            </a:r>
          </a:p>
        </p:txBody>
      </p:sp>
      <p:pic>
        <p:nvPicPr>
          <p:cNvPr id="5" name="Picture 4">
            <a:extLst>
              <a:ext uri="{FF2B5EF4-FFF2-40B4-BE49-F238E27FC236}">
                <a16:creationId xmlns:a16="http://schemas.microsoft.com/office/drawing/2014/main" id="{EE55913C-4565-4147-BA4E-9C2D330DFC64}"/>
              </a:ext>
            </a:extLst>
          </p:cNvPr>
          <p:cNvPicPr>
            <a:picLocks noChangeAspect="1"/>
          </p:cNvPicPr>
          <p:nvPr/>
        </p:nvPicPr>
        <p:blipFill>
          <a:blip r:embed="rId2"/>
          <a:stretch>
            <a:fillRect/>
          </a:stretch>
        </p:blipFill>
        <p:spPr>
          <a:xfrm>
            <a:off x="789548" y="1795018"/>
            <a:ext cx="9646919" cy="4572000"/>
          </a:xfrm>
          <a:prstGeom prst="rect">
            <a:avLst/>
          </a:prstGeom>
        </p:spPr>
      </p:pic>
      <p:pic>
        <p:nvPicPr>
          <p:cNvPr id="6" name="Google Shape;139;p32" descr="360DigiTMG Reviews - 52 Reviews of 360digitmg.com | Sitejabber">
            <a:extLst>
              <a:ext uri="{FF2B5EF4-FFF2-40B4-BE49-F238E27FC236}">
                <a16:creationId xmlns:a16="http://schemas.microsoft.com/office/drawing/2014/main" id="{6D3E47B0-EA9B-4136-949D-403BAA117810}"/>
              </a:ext>
            </a:extLst>
          </p:cNvPr>
          <p:cNvPicPr preferRelativeResize="0"/>
          <p:nvPr/>
        </p:nvPicPr>
        <p:blipFill rotWithShape="1">
          <a:blip r:embed="rId3">
            <a:alphaModFix/>
          </a:blip>
          <a:srcRect/>
          <a:stretch/>
        </p:blipFill>
        <p:spPr>
          <a:xfrm>
            <a:off x="9751545" y="5952931"/>
            <a:ext cx="2277039" cy="808338"/>
          </a:xfrm>
          <a:prstGeom prst="rect">
            <a:avLst/>
          </a:prstGeom>
          <a:noFill/>
          <a:ln>
            <a:noFill/>
          </a:ln>
        </p:spPr>
      </p:pic>
    </p:spTree>
    <p:extLst>
      <p:ext uri="{BB962C8B-B14F-4D97-AF65-F5344CB8AC3E}">
        <p14:creationId xmlns:p14="http://schemas.microsoft.com/office/powerpoint/2010/main" val="967923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8;p30">
            <a:extLst>
              <a:ext uri="{FF2B5EF4-FFF2-40B4-BE49-F238E27FC236}">
                <a16:creationId xmlns:a16="http://schemas.microsoft.com/office/drawing/2014/main" id="{3CF5DB3E-F732-44D2-8672-3F8FCFDEA519}"/>
              </a:ext>
            </a:extLst>
          </p:cNvPr>
          <p:cNvSpPr txBox="1">
            <a:spLocks/>
          </p:cNvSpPr>
          <p:nvPr/>
        </p:nvSpPr>
        <p:spPr>
          <a:xfrm>
            <a:off x="228599" y="55442"/>
            <a:ext cx="10515600" cy="535487"/>
          </a:xfrm>
          <a:prstGeom prst="rect">
            <a:avLst/>
          </a:prstGeom>
          <a:noFill/>
          <a:ln>
            <a:noFill/>
          </a:ln>
        </p:spPr>
        <p:txBody>
          <a:bodyPr spcFirstLastPara="1" wrap="square" lIns="91400" tIns="45675" rIns="91400" bIns="45675"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300"/>
              <a:buFont typeface="Georgia"/>
              <a:buNone/>
              <a:defRPr sz="31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r>
              <a:rPr lang="en-US" sz="3200" b="1">
                <a:latin typeface="Times New Roman"/>
                <a:ea typeface="Times New Roman"/>
                <a:cs typeface="Times New Roman"/>
                <a:sym typeface="Times New Roman"/>
              </a:rPr>
              <a:t>Data Preprocessing</a:t>
            </a:r>
            <a:endParaRPr lang="en-US" dirty="0"/>
          </a:p>
        </p:txBody>
      </p:sp>
      <p:pic>
        <p:nvPicPr>
          <p:cNvPr id="6" name="Picture 5">
            <a:extLst>
              <a:ext uri="{FF2B5EF4-FFF2-40B4-BE49-F238E27FC236}">
                <a16:creationId xmlns:a16="http://schemas.microsoft.com/office/drawing/2014/main" id="{EDA4B8B0-E831-4FFD-894F-AF9F2F36FEDE}"/>
              </a:ext>
            </a:extLst>
          </p:cNvPr>
          <p:cNvPicPr>
            <a:picLocks noChangeAspect="1"/>
          </p:cNvPicPr>
          <p:nvPr/>
        </p:nvPicPr>
        <p:blipFill>
          <a:blip r:embed="rId2"/>
          <a:stretch>
            <a:fillRect/>
          </a:stretch>
        </p:blipFill>
        <p:spPr>
          <a:xfrm>
            <a:off x="942535" y="998806"/>
            <a:ext cx="9674100" cy="5261317"/>
          </a:xfrm>
          <a:prstGeom prst="rect">
            <a:avLst/>
          </a:prstGeom>
        </p:spPr>
      </p:pic>
      <p:pic>
        <p:nvPicPr>
          <p:cNvPr id="7" name="Google Shape;139;p32" descr="360DigiTMG Reviews - 52 Reviews of 360digitmg.com | Sitejabber">
            <a:extLst>
              <a:ext uri="{FF2B5EF4-FFF2-40B4-BE49-F238E27FC236}">
                <a16:creationId xmlns:a16="http://schemas.microsoft.com/office/drawing/2014/main" id="{232C624F-F8FF-479D-AA2D-D43133A4610E}"/>
              </a:ext>
            </a:extLst>
          </p:cNvPr>
          <p:cNvPicPr preferRelativeResize="0"/>
          <p:nvPr/>
        </p:nvPicPr>
        <p:blipFill rotWithShape="1">
          <a:blip r:embed="rId3">
            <a:alphaModFix/>
          </a:blip>
          <a:srcRect/>
          <a:stretch/>
        </p:blipFill>
        <p:spPr>
          <a:xfrm>
            <a:off x="9751545" y="5952931"/>
            <a:ext cx="2277039" cy="808338"/>
          </a:xfrm>
          <a:prstGeom prst="rect">
            <a:avLst/>
          </a:prstGeom>
          <a:noFill/>
          <a:ln>
            <a:noFill/>
          </a:ln>
        </p:spPr>
      </p:pic>
    </p:spTree>
    <p:extLst>
      <p:ext uri="{BB962C8B-B14F-4D97-AF65-F5344CB8AC3E}">
        <p14:creationId xmlns:p14="http://schemas.microsoft.com/office/powerpoint/2010/main" val="4018540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8;p30">
            <a:extLst>
              <a:ext uri="{FF2B5EF4-FFF2-40B4-BE49-F238E27FC236}">
                <a16:creationId xmlns:a16="http://schemas.microsoft.com/office/drawing/2014/main" id="{23A7CEA6-68E5-44AB-8D16-85837D90BB45}"/>
              </a:ext>
            </a:extLst>
          </p:cNvPr>
          <p:cNvSpPr txBox="1">
            <a:spLocks/>
          </p:cNvSpPr>
          <p:nvPr/>
        </p:nvSpPr>
        <p:spPr>
          <a:xfrm>
            <a:off x="228600" y="82663"/>
            <a:ext cx="10515600" cy="535487"/>
          </a:xfrm>
          <a:prstGeom prst="rect">
            <a:avLst/>
          </a:prstGeom>
          <a:noFill/>
          <a:ln>
            <a:noFill/>
          </a:ln>
        </p:spPr>
        <p:txBody>
          <a:bodyPr spcFirstLastPara="1" wrap="square" lIns="91400" tIns="45675" rIns="91400" bIns="45675"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300"/>
              <a:buFont typeface="Georgia"/>
              <a:buNone/>
              <a:defRPr sz="31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r>
              <a:rPr lang="en-US" sz="3200" b="1" dirty="0">
                <a:latin typeface="Times New Roman"/>
                <a:ea typeface="Times New Roman"/>
                <a:cs typeface="Times New Roman"/>
                <a:sym typeface="Times New Roman"/>
              </a:rPr>
              <a:t>Data Preprocessing</a:t>
            </a:r>
            <a:endParaRPr lang="en-US" dirty="0"/>
          </a:p>
        </p:txBody>
      </p:sp>
      <p:sp>
        <p:nvSpPr>
          <p:cNvPr id="6" name="TextBox 5">
            <a:extLst>
              <a:ext uri="{FF2B5EF4-FFF2-40B4-BE49-F238E27FC236}">
                <a16:creationId xmlns:a16="http://schemas.microsoft.com/office/drawing/2014/main" id="{DD74C3D4-6891-4863-A834-BF1417EA4634}"/>
              </a:ext>
            </a:extLst>
          </p:cNvPr>
          <p:cNvSpPr txBox="1"/>
          <p:nvPr/>
        </p:nvSpPr>
        <p:spPr>
          <a:xfrm>
            <a:off x="569742" y="1074821"/>
            <a:ext cx="10072467" cy="553998"/>
          </a:xfrm>
          <a:prstGeom prst="rect">
            <a:avLst/>
          </a:prstGeom>
          <a:noFill/>
        </p:spPr>
        <p:txBody>
          <a:bodyPr wrap="square" rtlCol="0">
            <a:spAutoFit/>
          </a:bodyPr>
          <a:lstStyle/>
          <a:p>
            <a:br>
              <a:rPr lang="en-US" dirty="0"/>
            </a:br>
            <a:r>
              <a:rPr lang="en-US" sz="1600" b="1" i="0" dirty="0">
                <a:solidFill>
                  <a:srgbClr val="0D0D0D"/>
                </a:solidFill>
                <a:effectLst/>
                <a:latin typeface="Calibri" panose="020F0502020204030204" pitchFamily="34" charset="0"/>
                <a:cs typeface="Calibri" panose="020F0502020204030204" pitchFamily="34" charset="0"/>
              </a:rPr>
              <a:t>By using the </a:t>
            </a:r>
            <a:r>
              <a:rPr lang="en-US" sz="1600" b="1" i="0" dirty="0" err="1">
                <a:solidFill>
                  <a:srgbClr val="0D0D0D"/>
                </a:solidFill>
                <a:effectLst/>
                <a:latin typeface="Calibri" panose="020F0502020204030204" pitchFamily="34" charset="0"/>
                <a:cs typeface="Calibri" panose="020F0502020204030204" pitchFamily="34" charset="0"/>
              </a:rPr>
              <a:t>Winsorizer</a:t>
            </a:r>
            <a:r>
              <a:rPr lang="en-US" sz="1600" b="1" i="0" dirty="0">
                <a:solidFill>
                  <a:srgbClr val="0D0D0D"/>
                </a:solidFill>
                <a:effectLst/>
                <a:latin typeface="Calibri" panose="020F0502020204030204" pitchFamily="34" charset="0"/>
                <a:cs typeface="Calibri" panose="020F0502020204030204" pitchFamily="34" charset="0"/>
              </a:rPr>
              <a:t> IQR method, we are going to replace outliers in all the numerical columns.</a:t>
            </a:r>
            <a:endParaRPr lang="en-IN" sz="1600" b="1"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658F54F9-3436-4B4E-AA58-ABFFAE97E027}"/>
              </a:ext>
            </a:extLst>
          </p:cNvPr>
          <p:cNvPicPr>
            <a:picLocks noChangeAspect="1"/>
          </p:cNvPicPr>
          <p:nvPr/>
        </p:nvPicPr>
        <p:blipFill>
          <a:blip r:embed="rId2"/>
          <a:stretch>
            <a:fillRect/>
          </a:stretch>
        </p:blipFill>
        <p:spPr>
          <a:xfrm>
            <a:off x="569742" y="1857764"/>
            <a:ext cx="10723477" cy="3925415"/>
          </a:xfrm>
          <a:prstGeom prst="rect">
            <a:avLst/>
          </a:prstGeom>
        </p:spPr>
      </p:pic>
      <p:pic>
        <p:nvPicPr>
          <p:cNvPr id="9" name="Google Shape;139;p32" descr="360DigiTMG Reviews - 52 Reviews of 360digitmg.com | Sitejabber">
            <a:extLst>
              <a:ext uri="{FF2B5EF4-FFF2-40B4-BE49-F238E27FC236}">
                <a16:creationId xmlns:a16="http://schemas.microsoft.com/office/drawing/2014/main" id="{A4C918D5-F909-43CC-A60B-2E0EC20BD0E5}"/>
              </a:ext>
            </a:extLst>
          </p:cNvPr>
          <p:cNvPicPr preferRelativeResize="0"/>
          <p:nvPr/>
        </p:nvPicPr>
        <p:blipFill rotWithShape="1">
          <a:blip r:embed="rId3">
            <a:alphaModFix/>
          </a:blip>
          <a:srcRect/>
          <a:stretch/>
        </p:blipFill>
        <p:spPr>
          <a:xfrm>
            <a:off x="9751545" y="5952931"/>
            <a:ext cx="2277039" cy="808338"/>
          </a:xfrm>
          <a:prstGeom prst="rect">
            <a:avLst/>
          </a:prstGeom>
          <a:noFill/>
          <a:ln>
            <a:noFill/>
          </a:ln>
        </p:spPr>
      </p:pic>
    </p:spTree>
    <p:extLst>
      <p:ext uri="{BB962C8B-B14F-4D97-AF65-F5344CB8AC3E}">
        <p14:creationId xmlns:p14="http://schemas.microsoft.com/office/powerpoint/2010/main" val="654841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8;p30">
            <a:extLst>
              <a:ext uri="{FF2B5EF4-FFF2-40B4-BE49-F238E27FC236}">
                <a16:creationId xmlns:a16="http://schemas.microsoft.com/office/drawing/2014/main" id="{383E6076-763F-40C4-B8F5-708EC4B924AD}"/>
              </a:ext>
            </a:extLst>
          </p:cNvPr>
          <p:cNvSpPr txBox="1">
            <a:spLocks/>
          </p:cNvSpPr>
          <p:nvPr/>
        </p:nvSpPr>
        <p:spPr>
          <a:xfrm>
            <a:off x="228600" y="82663"/>
            <a:ext cx="10515600" cy="535487"/>
          </a:xfrm>
          <a:prstGeom prst="rect">
            <a:avLst/>
          </a:prstGeom>
          <a:noFill/>
          <a:ln>
            <a:noFill/>
          </a:ln>
        </p:spPr>
        <p:txBody>
          <a:bodyPr spcFirstLastPara="1" wrap="square" lIns="91400" tIns="45675" rIns="91400" bIns="45675"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300"/>
              <a:buFont typeface="Georgia"/>
              <a:buNone/>
              <a:defRPr sz="31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r>
              <a:rPr lang="en-US" sz="3200" b="1" dirty="0">
                <a:latin typeface="Times New Roman"/>
                <a:ea typeface="Times New Roman"/>
                <a:cs typeface="Times New Roman"/>
                <a:sym typeface="Times New Roman"/>
              </a:rPr>
              <a:t>Data Preprocessing</a:t>
            </a:r>
            <a:endParaRPr lang="en-US" dirty="0"/>
          </a:p>
        </p:txBody>
      </p:sp>
      <p:sp>
        <p:nvSpPr>
          <p:cNvPr id="4" name="TextBox 3">
            <a:extLst>
              <a:ext uri="{FF2B5EF4-FFF2-40B4-BE49-F238E27FC236}">
                <a16:creationId xmlns:a16="http://schemas.microsoft.com/office/drawing/2014/main" id="{1922B51F-A469-42AB-B6A2-2F3B1D0224BE}"/>
              </a:ext>
            </a:extLst>
          </p:cNvPr>
          <p:cNvSpPr txBox="1"/>
          <p:nvPr/>
        </p:nvSpPr>
        <p:spPr>
          <a:xfrm>
            <a:off x="576775" y="1000518"/>
            <a:ext cx="9537896"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After replacing Outliers: </a:t>
            </a:r>
            <a:endParaRPr lang="en-IN" sz="1600" b="1"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543A55B0-2C34-491F-BF19-0D196360DDD2}"/>
              </a:ext>
            </a:extLst>
          </p:cNvPr>
          <p:cNvPicPr>
            <a:picLocks noChangeAspect="1"/>
          </p:cNvPicPr>
          <p:nvPr/>
        </p:nvPicPr>
        <p:blipFill>
          <a:blip r:embed="rId2"/>
          <a:stretch>
            <a:fillRect/>
          </a:stretch>
        </p:blipFill>
        <p:spPr>
          <a:xfrm>
            <a:off x="576775" y="1463040"/>
            <a:ext cx="10027161" cy="5026277"/>
          </a:xfrm>
          <a:prstGeom prst="rect">
            <a:avLst/>
          </a:prstGeom>
        </p:spPr>
      </p:pic>
      <p:pic>
        <p:nvPicPr>
          <p:cNvPr id="7" name="Google Shape;139;p32" descr="360DigiTMG Reviews - 52 Reviews of 360digitmg.com | Sitejabber">
            <a:extLst>
              <a:ext uri="{FF2B5EF4-FFF2-40B4-BE49-F238E27FC236}">
                <a16:creationId xmlns:a16="http://schemas.microsoft.com/office/drawing/2014/main" id="{0B69D3BE-9E6B-4F5B-8D18-91124064B90C}"/>
              </a:ext>
            </a:extLst>
          </p:cNvPr>
          <p:cNvPicPr preferRelativeResize="0"/>
          <p:nvPr/>
        </p:nvPicPr>
        <p:blipFill rotWithShape="1">
          <a:blip r:embed="rId3">
            <a:alphaModFix/>
          </a:blip>
          <a:srcRect/>
          <a:stretch/>
        </p:blipFill>
        <p:spPr>
          <a:xfrm>
            <a:off x="9751545" y="5952931"/>
            <a:ext cx="2277039" cy="808338"/>
          </a:xfrm>
          <a:prstGeom prst="rect">
            <a:avLst/>
          </a:prstGeom>
          <a:noFill/>
          <a:ln>
            <a:noFill/>
          </a:ln>
        </p:spPr>
      </p:pic>
    </p:spTree>
    <p:extLst>
      <p:ext uri="{BB962C8B-B14F-4D97-AF65-F5344CB8AC3E}">
        <p14:creationId xmlns:p14="http://schemas.microsoft.com/office/powerpoint/2010/main" val="1236010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38B8FB-02D6-4814-AFE0-AF72CA7430BF}"/>
              </a:ext>
            </a:extLst>
          </p:cNvPr>
          <p:cNvPicPr>
            <a:picLocks noChangeAspect="1"/>
          </p:cNvPicPr>
          <p:nvPr/>
        </p:nvPicPr>
        <p:blipFill>
          <a:blip r:embed="rId2"/>
          <a:stretch>
            <a:fillRect/>
          </a:stretch>
        </p:blipFill>
        <p:spPr>
          <a:xfrm>
            <a:off x="970670" y="956603"/>
            <a:ext cx="9773529" cy="5444197"/>
          </a:xfrm>
          <a:prstGeom prst="rect">
            <a:avLst/>
          </a:prstGeom>
        </p:spPr>
      </p:pic>
      <p:sp>
        <p:nvSpPr>
          <p:cNvPr id="5" name="Google Shape;128;p30">
            <a:extLst>
              <a:ext uri="{FF2B5EF4-FFF2-40B4-BE49-F238E27FC236}">
                <a16:creationId xmlns:a16="http://schemas.microsoft.com/office/drawing/2014/main" id="{C6000830-81A5-4218-BDFF-E98CE0BBE8EA}"/>
              </a:ext>
            </a:extLst>
          </p:cNvPr>
          <p:cNvSpPr txBox="1">
            <a:spLocks/>
          </p:cNvSpPr>
          <p:nvPr/>
        </p:nvSpPr>
        <p:spPr>
          <a:xfrm>
            <a:off x="228600" y="82663"/>
            <a:ext cx="10515600" cy="535487"/>
          </a:xfrm>
          <a:prstGeom prst="rect">
            <a:avLst/>
          </a:prstGeom>
          <a:noFill/>
          <a:ln>
            <a:noFill/>
          </a:ln>
        </p:spPr>
        <p:txBody>
          <a:bodyPr spcFirstLastPara="1" wrap="square" lIns="91400" tIns="45675" rIns="91400" bIns="45675"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300"/>
              <a:buFont typeface="Georgia"/>
              <a:buNone/>
              <a:defRPr sz="31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r>
              <a:rPr lang="en-US" sz="3200" b="1" dirty="0">
                <a:latin typeface="Times New Roman"/>
                <a:ea typeface="Times New Roman"/>
                <a:cs typeface="Times New Roman"/>
                <a:sym typeface="Times New Roman"/>
              </a:rPr>
              <a:t>Data Preprocessing</a:t>
            </a:r>
            <a:endParaRPr lang="en-US" dirty="0"/>
          </a:p>
        </p:txBody>
      </p:sp>
      <p:pic>
        <p:nvPicPr>
          <p:cNvPr id="6" name="Google Shape;139;p32" descr="360DigiTMG Reviews - 52 Reviews of 360digitmg.com | Sitejabber">
            <a:extLst>
              <a:ext uri="{FF2B5EF4-FFF2-40B4-BE49-F238E27FC236}">
                <a16:creationId xmlns:a16="http://schemas.microsoft.com/office/drawing/2014/main" id="{4158655E-0326-49F5-B3AD-40DBFCA5ED48}"/>
              </a:ext>
            </a:extLst>
          </p:cNvPr>
          <p:cNvPicPr preferRelativeResize="0"/>
          <p:nvPr/>
        </p:nvPicPr>
        <p:blipFill rotWithShape="1">
          <a:blip r:embed="rId3">
            <a:alphaModFix/>
          </a:blip>
          <a:srcRect/>
          <a:stretch/>
        </p:blipFill>
        <p:spPr>
          <a:xfrm>
            <a:off x="9751545" y="5952931"/>
            <a:ext cx="2277039" cy="808338"/>
          </a:xfrm>
          <a:prstGeom prst="rect">
            <a:avLst/>
          </a:prstGeom>
          <a:noFill/>
          <a:ln>
            <a:noFill/>
          </a:ln>
        </p:spPr>
      </p:pic>
    </p:spTree>
    <p:extLst>
      <p:ext uri="{BB962C8B-B14F-4D97-AF65-F5344CB8AC3E}">
        <p14:creationId xmlns:p14="http://schemas.microsoft.com/office/powerpoint/2010/main" val="646715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8;p30">
            <a:extLst>
              <a:ext uri="{FF2B5EF4-FFF2-40B4-BE49-F238E27FC236}">
                <a16:creationId xmlns:a16="http://schemas.microsoft.com/office/drawing/2014/main" id="{E2AE1D1B-0DA4-4A6C-8AD6-2A93D9B9E2BE}"/>
              </a:ext>
            </a:extLst>
          </p:cNvPr>
          <p:cNvSpPr txBox="1">
            <a:spLocks/>
          </p:cNvSpPr>
          <p:nvPr/>
        </p:nvSpPr>
        <p:spPr>
          <a:xfrm>
            <a:off x="228600" y="82663"/>
            <a:ext cx="10515600" cy="535487"/>
          </a:xfrm>
          <a:prstGeom prst="rect">
            <a:avLst/>
          </a:prstGeom>
          <a:noFill/>
          <a:ln>
            <a:noFill/>
          </a:ln>
        </p:spPr>
        <p:txBody>
          <a:bodyPr spcFirstLastPara="1" wrap="square" lIns="91400" tIns="45675" rIns="91400" bIns="45675"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300"/>
              <a:buFont typeface="Georgia"/>
              <a:buNone/>
              <a:defRPr sz="31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00" b="0" i="0" u="none" strike="noStrike" cap="none">
                <a:solidFill>
                  <a:srgbClr val="000000"/>
                </a:solidFill>
                <a:latin typeface="Arial"/>
                <a:ea typeface="Arial"/>
                <a:cs typeface="Arial"/>
                <a:sym typeface="Arial"/>
              </a:defRPr>
            </a:lvl9pPr>
          </a:lstStyle>
          <a:p>
            <a:r>
              <a:rPr lang="en-US" sz="3200" b="1" dirty="0">
                <a:latin typeface="Times New Roman"/>
                <a:ea typeface="Times New Roman"/>
                <a:cs typeface="Times New Roman"/>
                <a:sym typeface="Times New Roman"/>
              </a:rPr>
              <a:t>Data Preprocessing</a:t>
            </a:r>
            <a:endParaRPr lang="en-US" dirty="0"/>
          </a:p>
        </p:txBody>
      </p:sp>
      <p:sp>
        <p:nvSpPr>
          <p:cNvPr id="4" name="Text Box 2">
            <a:extLst>
              <a:ext uri="{FF2B5EF4-FFF2-40B4-BE49-F238E27FC236}">
                <a16:creationId xmlns:a16="http://schemas.microsoft.com/office/drawing/2014/main" id="{2FB7A0F1-E23B-4F55-B82D-08E225B9FE39}"/>
              </a:ext>
            </a:extLst>
          </p:cNvPr>
          <p:cNvSpPr txBox="1"/>
          <p:nvPr/>
        </p:nvSpPr>
        <p:spPr>
          <a:xfrm>
            <a:off x="524852" y="821660"/>
            <a:ext cx="10813708" cy="1029628"/>
          </a:xfrm>
          <a:prstGeom prst="rect">
            <a:avLst/>
          </a:prstGeom>
          <a:noFill/>
        </p:spPr>
        <p:txBody>
          <a:bodyPr wrap="square" rtlCol="0">
            <a:noAutofit/>
          </a:bodyPr>
          <a:lstStyle/>
          <a:p>
            <a:r>
              <a:rPr lang="en-US" sz="2400" b="1" dirty="0">
                <a:gradFill>
                  <a:gsLst>
                    <a:gs pos="0">
                      <a:srgbClr val="007BD3"/>
                    </a:gs>
                    <a:gs pos="100000">
                      <a:srgbClr val="034373"/>
                    </a:gs>
                  </a:gsLst>
                  <a:lin scaled="0"/>
                </a:gradFill>
                <a:latin typeface="Calibri" panose="020F0502020204030204" charset="0"/>
                <a:cs typeface="Calibri" panose="020F0502020204030204" charset="0"/>
              </a:rPr>
              <a:t>Zero Variance :</a:t>
            </a:r>
          </a:p>
          <a:p>
            <a:endParaRPr lang="en-US" dirty="0"/>
          </a:p>
          <a:p>
            <a:r>
              <a:rPr lang="en-US" sz="1600" b="1" dirty="0">
                <a:latin typeface="Calibri" panose="020F0502020204030204" charset="0"/>
                <a:cs typeface="Calibri" panose="020F0502020204030204" charset="0"/>
              </a:rPr>
              <a:t>In the coal ore dataset, there is no zero-variance column.</a:t>
            </a:r>
          </a:p>
        </p:txBody>
      </p:sp>
      <p:pic>
        <p:nvPicPr>
          <p:cNvPr id="6" name="Picture 5">
            <a:extLst>
              <a:ext uri="{FF2B5EF4-FFF2-40B4-BE49-F238E27FC236}">
                <a16:creationId xmlns:a16="http://schemas.microsoft.com/office/drawing/2014/main" id="{ACBAB230-D188-46E4-874F-44E3A522A3F9}"/>
              </a:ext>
            </a:extLst>
          </p:cNvPr>
          <p:cNvPicPr>
            <a:picLocks noChangeAspect="1"/>
          </p:cNvPicPr>
          <p:nvPr/>
        </p:nvPicPr>
        <p:blipFill>
          <a:blip r:embed="rId2"/>
          <a:stretch>
            <a:fillRect/>
          </a:stretch>
        </p:blipFill>
        <p:spPr>
          <a:xfrm>
            <a:off x="1887006" y="2054798"/>
            <a:ext cx="7552946" cy="3614482"/>
          </a:xfrm>
          <a:prstGeom prst="rect">
            <a:avLst/>
          </a:prstGeom>
        </p:spPr>
      </p:pic>
      <p:pic>
        <p:nvPicPr>
          <p:cNvPr id="7" name="Google Shape;139;p32" descr="360DigiTMG Reviews - 52 Reviews of 360digitmg.com | Sitejabber">
            <a:extLst>
              <a:ext uri="{FF2B5EF4-FFF2-40B4-BE49-F238E27FC236}">
                <a16:creationId xmlns:a16="http://schemas.microsoft.com/office/drawing/2014/main" id="{2AC4C025-4A9F-4594-B16F-2753A8BEF51D}"/>
              </a:ext>
            </a:extLst>
          </p:cNvPr>
          <p:cNvPicPr preferRelativeResize="0"/>
          <p:nvPr/>
        </p:nvPicPr>
        <p:blipFill rotWithShape="1">
          <a:blip r:embed="rId3">
            <a:alphaModFix/>
          </a:blip>
          <a:srcRect/>
          <a:stretch/>
        </p:blipFill>
        <p:spPr>
          <a:xfrm>
            <a:off x="9751545" y="5952931"/>
            <a:ext cx="2277039" cy="808338"/>
          </a:xfrm>
          <a:prstGeom prst="rect">
            <a:avLst/>
          </a:prstGeom>
          <a:noFill/>
          <a:ln>
            <a:noFill/>
          </a:ln>
        </p:spPr>
      </p:pic>
    </p:spTree>
    <p:extLst>
      <p:ext uri="{BB962C8B-B14F-4D97-AF65-F5344CB8AC3E}">
        <p14:creationId xmlns:p14="http://schemas.microsoft.com/office/powerpoint/2010/main" val="386738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Visualization </a:t>
            </a:r>
            <a:endParaRPr/>
          </a:p>
        </p:txBody>
      </p:sp>
      <p:sp>
        <p:nvSpPr>
          <p:cNvPr id="137" name="Google Shape;137;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8" name="Google Shape;138;p32"/>
          <p:cNvSpPr txBox="1"/>
          <p:nvPr/>
        </p:nvSpPr>
        <p:spPr>
          <a:xfrm>
            <a:off x="491250" y="998632"/>
            <a:ext cx="1103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pic>
        <p:nvPicPr>
          <p:cNvPr id="139" name="Google Shape;139;p32" descr="360DigiTMG Reviews - 52 Reviews of 360digitmg.com | Sitejabber"/>
          <p:cNvPicPr preferRelativeResize="0"/>
          <p:nvPr/>
        </p:nvPicPr>
        <p:blipFill rotWithShape="1">
          <a:blip r:embed="rId3">
            <a:alphaModFix/>
          </a:blip>
          <a:srcRect/>
          <a:stretch/>
        </p:blipFill>
        <p:spPr>
          <a:xfrm>
            <a:off x="9751545" y="5952931"/>
            <a:ext cx="2277039" cy="808338"/>
          </a:xfrm>
          <a:prstGeom prst="rect">
            <a:avLst/>
          </a:prstGeom>
          <a:noFill/>
          <a:ln>
            <a:noFill/>
          </a:ln>
        </p:spPr>
      </p:pic>
      <p:sp>
        <p:nvSpPr>
          <p:cNvPr id="8" name="Google Shape;326;p32">
            <a:extLst>
              <a:ext uri="{FF2B5EF4-FFF2-40B4-BE49-F238E27FC236}">
                <a16:creationId xmlns:a16="http://schemas.microsoft.com/office/drawing/2014/main" id="{7B531136-67F5-4D08-B419-47B7986C1580}"/>
              </a:ext>
            </a:extLst>
          </p:cNvPr>
          <p:cNvSpPr txBox="1"/>
          <p:nvPr/>
        </p:nvSpPr>
        <p:spPr>
          <a:xfrm>
            <a:off x="666750" y="819784"/>
            <a:ext cx="11033760" cy="16139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gradFill>
                  <a:gsLst>
                    <a:gs pos="0">
                      <a:srgbClr val="7B32B2"/>
                    </a:gs>
                    <a:gs pos="100000">
                      <a:srgbClr val="401A5D"/>
                    </a:gs>
                  </a:gsLst>
                  <a:lin scaled="0"/>
                </a:gradFill>
                <a:latin typeface="Calibri" panose="020F0502020204030204"/>
                <a:ea typeface="Calibri" panose="020F0502020204030204"/>
                <a:cs typeface="Calibri" panose="020F0502020204030204"/>
                <a:sym typeface="Calibri" panose="020F0502020204030204"/>
              </a:rPr>
              <a:t>Cards:</a:t>
            </a:r>
          </a:p>
          <a:p>
            <a:pPr marL="0" lvl="0" indent="0" algn="l" rtl="0">
              <a:spcBef>
                <a:spcPts val="0"/>
              </a:spcBef>
              <a:spcAft>
                <a:spcPts val="0"/>
              </a:spcAft>
              <a:buNone/>
            </a:pPr>
            <a:endParaRPr sz="1600" b="1"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sz="1600" b="1" dirty="0">
                <a:latin typeface="Calibri" panose="020F0502020204030204"/>
                <a:ea typeface="Calibri" panose="020F0502020204030204"/>
                <a:cs typeface="Calibri" panose="020F0502020204030204"/>
                <a:sym typeface="Calibri" panose="020F0502020204030204"/>
              </a:rPr>
              <a:t>For the data visualization, we start by presenting the following </a:t>
            </a:r>
            <a:r>
              <a:rPr lang="en-US" sz="1600" b="1" dirty="0">
                <a:latin typeface="Calibri" panose="020F0502020204030204"/>
                <a:ea typeface="Calibri" panose="020F0502020204030204"/>
                <a:cs typeface="Calibri" panose="020F0502020204030204"/>
                <a:sym typeface="Calibri" panose="020F0502020204030204"/>
              </a:rPr>
              <a:t>Cards Which shows</a:t>
            </a:r>
            <a:r>
              <a:rPr sz="1600" b="1" dirty="0">
                <a:latin typeface="Calibri" panose="020F0502020204030204"/>
                <a:ea typeface="Calibri" panose="020F0502020204030204"/>
                <a:cs typeface="Calibri" panose="020F0502020204030204"/>
                <a:sym typeface="Calibri" panose="020F0502020204030204"/>
              </a:rPr>
              <a:t>:</a:t>
            </a:r>
          </a:p>
          <a:p>
            <a:pPr marL="0" lvl="0" indent="0" algn="l" rtl="0">
              <a:spcBef>
                <a:spcPts val="0"/>
              </a:spcBef>
              <a:spcAft>
                <a:spcPts val="0"/>
              </a:spcAft>
              <a:buNone/>
            </a:pPr>
            <a:r>
              <a:rPr lang="en-US" sz="1600" b="1" dirty="0">
                <a:latin typeface="Calibri" panose="020F0502020204030204"/>
                <a:ea typeface="Calibri" panose="020F0502020204030204"/>
                <a:cs typeface="Calibri" panose="020F0502020204030204"/>
                <a:sym typeface="Calibri" panose="020F0502020204030204"/>
              </a:rPr>
              <a:t>Average of</a:t>
            </a:r>
            <a:r>
              <a:rPr sz="1600" b="1" dirty="0">
                <a:latin typeface="Calibri" panose="020F0502020204030204"/>
                <a:ea typeface="Calibri" panose="020F0502020204030204"/>
                <a:cs typeface="Calibri" panose="020F0502020204030204"/>
                <a:sym typeface="Calibri" panose="020F0502020204030204"/>
              </a:rPr>
              <a:t> </a:t>
            </a:r>
            <a:r>
              <a:rPr lang="en-US" sz="1600" b="1" dirty="0">
                <a:latin typeface="Calibri" panose="020F0502020204030204"/>
                <a:ea typeface="Calibri" panose="020F0502020204030204"/>
                <a:cs typeface="Calibri" panose="020F0502020204030204"/>
                <a:sym typeface="Calibri" panose="020F0502020204030204"/>
              </a:rPr>
              <a:t>open price(185.43) , Average of</a:t>
            </a:r>
            <a:r>
              <a:rPr sz="1600" b="1" dirty="0">
                <a:latin typeface="Calibri" panose="020F0502020204030204"/>
                <a:ea typeface="Calibri" panose="020F0502020204030204"/>
                <a:cs typeface="Calibri" panose="020F0502020204030204"/>
                <a:sym typeface="Calibri" panose="020F0502020204030204"/>
              </a:rPr>
              <a:t> </a:t>
            </a:r>
            <a:r>
              <a:rPr lang="en-US" sz="1600" b="1" dirty="0">
                <a:latin typeface="Calibri" panose="020F0502020204030204"/>
                <a:ea typeface="Calibri" panose="020F0502020204030204"/>
                <a:cs typeface="Calibri" panose="020F0502020204030204"/>
                <a:sym typeface="Calibri" panose="020F0502020204030204"/>
              </a:rPr>
              <a:t>close price(186.27), Average of</a:t>
            </a:r>
            <a:r>
              <a:rPr sz="1600" b="1" dirty="0">
                <a:latin typeface="Calibri" panose="020F0502020204030204"/>
                <a:ea typeface="Calibri" panose="020F0502020204030204"/>
                <a:cs typeface="Calibri" panose="020F0502020204030204"/>
                <a:sym typeface="Calibri" panose="020F0502020204030204"/>
              </a:rPr>
              <a:t> </a:t>
            </a:r>
            <a:r>
              <a:rPr lang="en-US" sz="1600" b="1" dirty="0">
                <a:latin typeface="Calibri" panose="020F0502020204030204"/>
                <a:ea typeface="Calibri" panose="020F0502020204030204"/>
                <a:cs typeface="Calibri" panose="020F0502020204030204"/>
                <a:sym typeface="Calibri" panose="020F0502020204030204"/>
              </a:rPr>
              <a:t>low price(193.58), Average of</a:t>
            </a:r>
            <a:r>
              <a:rPr sz="1600" b="1" dirty="0">
                <a:latin typeface="Calibri" panose="020F0502020204030204"/>
                <a:ea typeface="Calibri" panose="020F0502020204030204"/>
                <a:cs typeface="Calibri" panose="020F0502020204030204"/>
                <a:sym typeface="Calibri" panose="020F0502020204030204"/>
              </a:rPr>
              <a:t> </a:t>
            </a:r>
            <a:r>
              <a:rPr lang="en-US" sz="1600" b="1" dirty="0">
                <a:latin typeface="Calibri" panose="020F0502020204030204"/>
                <a:ea typeface="Calibri" panose="020F0502020204030204"/>
                <a:cs typeface="Calibri" panose="020F0502020204030204"/>
                <a:sym typeface="Calibri" panose="020F0502020204030204"/>
              </a:rPr>
              <a:t>high price(178.95) over year</a:t>
            </a:r>
            <a:r>
              <a:rPr sz="1600" b="1" dirty="0">
                <a:latin typeface="Calibri" panose="020F0502020204030204"/>
                <a:ea typeface="Calibri" panose="020F0502020204030204"/>
                <a:cs typeface="Calibri" panose="020F0502020204030204"/>
                <a:sym typeface="Calibri" panose="020F0502020204030204"/>
              </a:rPr>
              <a:t>.</a:t>
            </a: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p:txBody>
      </p:sp>
      <p:pic>
        <p:nvPicPr>
          <p:cNvPr id="4" name="Picture 3">
            <a:extLst>
              <a:ext uri="{FF2B5EF4-FFF2-40B4-BE49-F238E27FC236}">
                <a16:creationId xmlns:a16="http://schemas.microsoft.com/office/drawing/2014/main" id="{278366D3-F4A1-4686-BD90-A00407A0BE51}"/>
              </a:ext>
            </a:extLst>
          </p:cNvPr>
          <p:cNvPicPr>
            <a:picLocks noChangeAspect="1"/>
          </p:cNvPicPr>
          <p:nvPr/>
        </p:nvPicPr>
        <p:blipFill>
          <a:blip r:embed="rId4"/>
          <a:stretch>
            <a:fillRect/>
          </a:stretch>
        </p:blipFill>
        <p:spPr>
          <a:xfrm>
            <a:off x="3147686" y="2741393"/>
            <a:ext cx="4677428" cy="335326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a:t>
            </a:r>
            <a:endParaRPr dirty="0"/>
          </a:p>
        </p:txBody>
      </p:sp>
      <p:sp>
        <p:nvSpPr>
          <p:cNvPr id="137" name="Google Shape;137;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8" name="Google Shape;138;p32"/>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pic>
        <p:nvPicPr>
          <p:cNvPr id="139" name="Google Shape;139;p32" descr="360DigiTMG Reviews - 52 Reviews of 360digitmg.com | Sitejabber"/>
          <p:cNvPicPr preferRelativeResize="0"/>
          <p:nvPr/>
        </p:nvPicPr>
        <p:blipFill rotWithShape="1">
          <a:blip r:embed="rId3">
            <a:alphaModFix/>
          </a:blip>
          <a:srcRect/>
          <a:stretch/>
        </p:blipFill>
        <p:spPr>
          <a:xfrm>
            <a:off x="9751545" y="5952931"/>
            <a:ext cx="2277039" cy="808338"/>
          </a:xfrm>
          <a:prstGeom prst="rect">
            <a:avLst/>
          </a:prstGeom>
          <a:noFill/>
          <a:ln>
            <a:noFill/>
          </a:ln>
        </p:spPr>
      </p:pic>
      <p:pic>
        <p:nvPicPr>
          <p:cNvPr id="4" name="Picture 3">
            <a:extLst>
              <a:ext uri="{FF2B5EF4-FFF2-40B4-BE49-F238E27FC236}">
                <a16:creationId xmlns:a16="http://schemas.microsoft.com/office/drawing/2014/main" id="{E0034018-FEB8-494A-AE79-5847948DAE6C}"/>
              </a:ext>
            </a:extLst>
          </p:cNvPr>
          <p:cNvPicPr>
            <a:picLocks noChangeAspect="1"/>
          </p:cNvPicPr>
          <p:nvPr/>
        </p:nvPicPr>
        <p:blipFill>
          <a:blip r:embed="rId4"/>
          <a:stretch>
            <a:fillRect/>
          </a:stretch>
        </p:blipFill>
        <p:spPr>
          <a:xfrm>
            <a:off x="1869390" y="1911534"/>
            <a:ext cx="7882155" cy="3443515"/>
          </a:xfrm>
          <a:prstGeom prst="rect">
            <a:avLst/>
          </a:prstGeom>
        </p:spPr>
      </p:pic>
      <p:sp>
        <p:nvSpPr>
          <p:cNvPr id="13" name="Google Shape;326;p32">
            <a:extLst>
              <a:ext uri="{FF2B5EF4-FFF2-40B4-BE49-F238E27FC236}">
                <a16:creationId xmlns:a16="http://schemas.microsoft.com/office/drawing/2014/main" id="{8A476CC4-8529-4C7B-AF5A-A09652F16653}"/>
              </a:ext>
            </a:extLst>
          </p:cNvPr>
          <p:cNvSpPr txBox="1"/>
          <p:nvPr/>
        </p:nvSpPr>
        <p:spPr>
          <a:xfrm>
            <a:off x="666990" y="1086391"/>
            <a:ext cx="11033760" cy="60243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gradFill>
                  <a:gsLst>
                    <a:gs pos="0">
                      <a:srgbClr val="7B32B2"/>
                    </a:gs>
                    <a:gs pos="100000">
                      <a:srgbClr val="401A5D"/>
                    </a:gs>
                  </a:gsLst>
                  <a:lin scaled="0"/>
                </a:gradFill>
                <a:latin typeface="Calibri" panose="020F0502020204030204"/>
                <a:ea typeface="Calibri" panose="020F0502020204030204"/>
                <a:cs typeface="Calibri" panose="020F0502020204030204"/>
                <a:sym typeface="Calibri" panose="020F0502020204030204"/>
              </a:rPr>
              <a:t>Ribbon chart:</a:t>
            </a: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2534159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50F7A46B-4BE2-4144-AFDC-51C7F4EC2F2B}"/>
              </a:ext>
            </a:extLst>
          </p:cNvPr>
          <p:cNvSpPr>
            <a:spLocks noChangeArrowheads="1"/>
          </p:cNvSpPr>
          <p:nvPr/>
        </p:nvSpPr>
        <p:spPr bwMode="auto">
          <a:xfrm>
            <a:off x="624960" y="1183430"/>
            <a:ext cx="1094207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l">
              <a:buFont typeface="Arial" panose="020B0604020202020204" pitchFamily="34" charset="0"/>
              <a:buChar char="•"/>
            </a:pPr>
            <a:r>
              <a:rPr lang="en-US" sz="1800" b="1" i="0" dirty="0">
                <a:solidFill>
                  <a:srgbClr val="0D0D0D"/>
                </a:solidFill>
                <a:effectLst/>
                <a:latin typeface="Calibri" panose="020F0502020204030204" pitchFamily="34" charset="0"/>
                <a:cs typeface="Calibri" panose="020F0502020204030204" pitchFamily="34" charset="0"/>
              </a:rPr>
              <a:t>Price Trends</a:t>
            </a:r>
            <a:r>
              <a:rPr lang="en-US" sz="1800" b="0" i="0" dirty="0">
                <a:solidFill>
                  <a:srgbClr val="0D0D0D"/>
                </a:solidFill>
                <a:effectLst/>
                <a:latin typeface="Calibri" panose="020F0502020204030204" pitchFamily="34" charset="0"/>
                <a:cs typeface="Calibri" panose="020F0502020204030204" pitchFamily="34" charset="0"/>
              </a:rPr>
              <a:t>: The observation of an upward trend in average high prices over the past six years is supported by the indication that the light blue line (representing average high prices) is generally increasing across the years. This suggests a potential long-term increase in prices.</a:t>
            </a:r>
          </a:p>
          <a:p>
            <a:pPr marL="285750" indent="-285750" algn="l">
              <a:buFont typeface="Arial" panose="020B0604020202020204" pitchFamily="34" charset="0"/>
              <a:buChar char="•"/>
            </a:pPr>
            <a:endParaRPr lang="en-US" sz="1800" b="0" i="0" dirty="0">
              <a:solidFill>
                <a:srgbClr val="0D0D0D"/>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sz="1800" b="1" i="0" dirty="0">
                <a:solidFill>
                  <a:srgbClr val="0D0D0D"/>
                </a:solidFill>
                <a:effectLst/>
                <a:latin typeface="Calibri" panose="020F0502020204030204" pitchFamily="34" charset="0"/>
                <a:cs typeface="Calibri" panose="020F0502020204030204" pitchFamily="34" charset="0"/>
              </a:rPr>
              <a:t>Price Volatility</a:t>
            </a:r>
            <a:r>
              <a:rPr lang="en-US" sz="1800" b="0" i="0" dirty="0">
                <a:solidFill>
                  <a:srgbClr val="0D0D0D"/>
                </a:solidFill>
                <a:effectLst/>
                <a:latin typeface="Calibri" panose="020F0502020204030204" pitchFamily="34" charset="0"/>
                <a:cs typeface="Calibri" panose="020F0502020204030204" pitchFamily="34" charset="0"/>
              </a:rPr>
              <a:t>: The width of the ribbon representing price volatility within each year is a visual indicator of how much prices fluctuated during that time. Wider sections in the ribbon imply higher price fluctuations, indicating periods of greater volatility in the market.</a:t>
            </a:r>
          </a:p>
          <a:p>
            <a:pPr marL="285750" indent="-285750" algn="l">
              <a:buFont typeface="Arial" panose="020B0604020202020204" pitchFamily="34" charset="0"/>
              <a:buChar char="•"/>
            </a:pPr>
            <a:endParaRPr lang="en-US" sz="1800" b="0" i="0" dirty="0">
              <a:solidFill>
                <a:srgbClr val="0D0D0D"/>
              </a:solidFill>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sz="1800" b="1" i="0" dirty="0">
                <a:solidFill>
                  <a:srgbClr val="0D0D0D"/>
                </a:solidFill>
                <a:effectLst/>
                <a:latin typeface="Calibri" panose="020F0502020204030204" pitchFamily="34" charset="0"/>
                <a:cs typeface="Calibri" panose="020F0502020204030204" pitchFamily="34" charset="0"/>
              </a:rPr>
              <a:t>Price Range</a:t>
            </a:r>
            <a:r>
              <a:rPr lang="en-US" sz="1800" b="0" i="0" dirty="0">
                <a:solidFill>
                  <a:srgbClr val="0D0D0D"/>
                </a:solidFill>
                <a:effectLst/>
                <a:latin typeface="Calibri" panose="020F0502020204030204" pitchFamily="34" charset="0"/>
                <a:cs typeface="Calibri" panose="020F0502020204030204" pitchFamily="34" charset="0"/>
              </a:rPr>
              <a:t>: Comparing the light blue line (average high) with the dark blue line (average low) provides insights into the typical price range within each year. A smaller gap between these lines suggests a more stable market, as it indicates less variability between high and low prices throughout the year.</a:t>
            </a:r>
          </a:p>
        </p:txBody>
      </p:sp>
      <p:sp>
        <p:nvSpPr>
          <p:cNvPr id="4" name="Google Shape;136;p32">
            <a:extLst>
              <a:ext uri="{FF2B5EF4-FFF2-40B4-BE49-F238E27FC236}">
                <a16:creationId xmlns:a16="http://schemas.microsoft.com/office/drawing/2014/main" id="{663FEE56-C81F-4557-B309-70A340DD12CC}"/>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a:t>
            </a:r>
            <a:endParaRPr dirty="0"/>
          </a:p>
        </p:txBody>
      </p:sp>
      <p:pic>
        <p:nvPicPr>
          <p:cNvPr id="5" name="Google Shape;139;p32" descr="360DigiTMG Reviews - 52 Reviews of 360digitmg.com | Sitejabber">
            <a:extLst>
              <a:ext uri="{FF2B5EF4-FFF2-40B4-BE49-F238E27FC236}">
                <a16:creationId xmlns:a16="http://schemas.microsoft.com/office/drawing/2014/main" id="{845E405F-DC4D-428D-81A0-5EECC713A240}"/>
              </a:ext>
            </a:extLst>
          </p:cNvPr>
          <p:cNvPicPr preferRelativeResize="0"/>
          <p:nvPr/>
        </p:nvPicPr>
        <p:blipFill rotWithShape="1">
          <a:blip r:embed="rId2">
            <a:alphaModFix/>
          </a:blip>
          <a:srcRect/>
          <a:stretch/>
        </p:blipFill>
        <p:spPr>
          <a:xfrm>
            <a:off x="9751545" y="5952931"/>
            <a:ext cx="2277039" cy="808338"/>
          </a:xfrm>
          <a:prstGeom prst="rect">
            <a:avLst/>
          </a:prstGeom>
          <a:noFill/>
          <a:ln>
            <a:noFill/>
          </a:ln>
        </p:spPr>
      </p:pic>
    </p:spTree>
    <p:extLst>
      <p:ext uri="{BB962C8B-B14F-4D97-AF65-F5344CB8AC3E}">
        <p14:creationId xmlns:p14="http://schemas.microsoft.com/office/powerpoint/2010/main" val="3542389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6"/>
          <p:cNvSpPr txBox="1">
            <a:spLocks noGrp="1"/>
          </p:cNvSpPr>
          <p:nvPr>
            <p:ph type="title"/>
          </p:nvPr>
        </p:nvSpPr>
        <p:spPr>
          <a:xfrm>
            <a:off x="228600" y="177814"/>
            <a:ext cx="10515600" cy="5354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Business</a:t>
            </a:r>
            <a:r>
              <a:rPr lang="en-US" sz="2800" b="1">
                <a:latin typeface="Times New Roman"/>
                <a:ea typeface="Times New Roman"/>
                <a:cs typeface="Times New Roman"/>
                <a:sym typeface="Times New Roman"/>
              </a:rPr>
              <a:t> </a:t>
            </a:r>
            <a:r>
              <a:rPr lang="en-US" sz="3200" b="1">
                <a:latin typeface="Times New Roman"/>
                <a:ea typeface="Times New Roman"/>
                <a:cs typeface="Times New Roman"/>
                <a:sym typeface="Times New Roman"/>
              </a:rPr>
              <a:t>Problem</a:t>
            </a:r>
            <a:endParaRPr sz="3200" b="1">
              <a:latin typeface="Times New Roman"/>
              <a:ea typeface="Times New Roman"/>
              <a:cs typeface="Times New Roman"/>
              <a:sym typeface="Times New Roman"/>
            </a:endParaRPr>
          </a:p>
        </p:txBody>
      </p:sp>
      <p:pic>
        <p:nvPicPr>
          <p:cNvPr id="90" name="Google Shape;90;p6" descr="360DigiTMG Reviews - 52 Reviews of 360digitmg.com | Sitejabber"/>
          <p:cNvPicPr preferRelativeResize="0"/>
          <p:nvPr/>
        </p:nvPicPr>
        <p:blipFill rotWithShape="1">
          <a:blip r:embed="rId3">
            <a:alphaModFix/>
          </a:blip>
          <a:srcRect/>
          <a:stretch/>
        </p:blipFill>
        <p:spPr>
          <a:xfrm>
            <a:off x="9753110" y="5945834"/>
            <a:ext cx="2277039" cy="808338"/>
          </a:xfrm>
          <a:prstGeom prst="rect">
            <a:avLst/>
          </a:prstGeom>
          <a:noFill/>
          <a:ln>
            <a:noFill/>
          </a:ln>
        </p:spPr>
      </p:pic>
      <p:sp>
        <p:nvSpPr>
          <p:cNvPr id="5" name="TextBox 4">
            <a:extLst>
              <a:ext uri="{FF2B5EF4-FFF2-40B4-BE49-F238E27FC236}">
                <a16:creationId xmlns:a16="http://schemas.microsoft.com/office/drawing/2014/main" id="{3CF6FDA3-621A-44DD-84F9-FCEB5A960831}"/>
              </a:ext>
            </a:extLst>
          </p:cNvPr>
          <p:cNvSpPr txBox="1"/>
          <p:nvPr/>
        </p:nvSpPr>
        <p:spPr>
          <a:xfrm>
            <a:off x="858129" y="1350498"/>
            <a:ext cx="9618785" cy="1600438"/>
          </a:xfrm>
          <a:prstGeom prst="rect">
            <a:avLst/>
          </a:prstGeom>
          <a:noFill/>
        </p:spPr>
        <p:txBody>
          <a:bodyPr wrap="square" rtlCol="0">
            <a:spAutoFit/>
          </a:bodyPr>
          <a:lstStyle/>
          <a:p>
            <a:r>
              <a:rPr lang="en-US" sz="2800" b="1" dirty="0">
                <a:effectLst/>
                <a:latin typeface="Calibri" panose="020F0502020204030204" pitchFamily="34" charset="0"/>
                <a:ea typeface="Arial" panose="020B0604020202020204" pitchFamily="34" charset="0"/>
                <a:cs typeface="Calibri" panose="020F0502020204030204" pitchFamily="34" charset="0"/>
              </a:rPr>
              <a:t>The challenge lies in effectively analyzing the fluctuating prices of cool and iron ore to inform strategic decision-making for stakeholders in the mining, manufacturing, and energy sectors.</a:t>
            </a:r>
            <a:endParaRPr lang="en-IN" sz="2800" b="1" dirty="0">
              <a:effectLst/>
              <a:latin typeface="Calibri" panose="020F0502020204030204" pitchFamily="34" charset="0"/>
              <a:ea typeface="Arial" panose="020B0604020202020204" pitchFamily="34" charset="0"/>
              <a:cs typeface="Calibri" panose="020F0502020204030204" pitchFamily="34" charset="0"/>
            </a:endParaRPr>
          </a:p>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Visualization </a:t>
            </a:r>
            <a:endParaRPr/>
          </a:p>
        </p:txBody>
      </p:sp>
      <p:sp>
        <p:nvSpPr>
          <p:cNvPr id="137" name="Google Shape;137;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8" name="Google Shape;138;p32"/>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9" name="Google Shape;139;p32" descr="360DigiTMG Reviews - 52 Reviews of 360digitmg.com | Sitejabber"/>
          <p:cNvPicPr preferRelativeResize="0"/>
          <p:nvPr/>
        </p:nvPicPr>
        <p:blipFill rotWithShape="1">
          <a:blip r:embed="rId3">
            <a:alphaModFix/>
          </a:blip>
          <a:srcRect/>
          <a:stretch/>
        </p:blipFill>
        <p:spPr>
          <a:xfrm>
            <a:off x="9751545" y="5952931"/>
            <a:ext cx="2277039" cy="808338"/>
          </a:xfrm>
          <a:prstGeom prst="rect">
            <a:avLst/>
          </a:prstGeom>
          <a:noFill/>
          <a:ln>
            <a:noFill/>
          </a:ln>
        </p:spPr>
      </p:pic>
      <p:pic>
        <p:nvPicPr>
          <p:cNvPr id="4" name="Picture 3">
            <a:extLst>
              <a:ext uri="{FF2B5EF4-FFF2-40B4-BE49-F238E27FC236}">
                <a16:creationId xmlns:a16="http://schemas.microsoft.com/office/drawing/2014/main" id="{760779F9-70AC-444C-9374-80C6DDAD5225}"/>
              </a:ext>
            </a:extLst>
          </p:cNvPr>
          <p:cNvPicPr>
            <a:picLocks noChangeAspect="1"/>
          </p:cNvPicPr>
          <p:nvPr/>
        </p:nvPicPr>
        <p:blipFill>
          <a:blip r:embed="rId4"/>
          <a:stretch>
            <a:fillRect/>
          </a:stretch>
        </p:blipFill>
        <p:spPr>
          <a:xfrm>
            <a:off x="1532683" y="1802275"/>
            <a:ext cx="8543334" cy="3886380"/>
          </a:xfrm>
          <a:prstGeom prst="rect">
            <a:avLst/>
          </a:prstGeom>
        </p:spPr>
      </p:pic>
      <p:sp>
        <p:nvSpPr>
          <p:cNvPr id="10" name="Google Shape;326;p32">
            <a:extLst>
              <a:ext uri="{FF2B5EF4-FFF2-40B4-BE49-F238E27FC236}">
                <a16:creationId xmlns:a16="http://schemas.microsoft.com/office/drawing/2014/main" id="{A7D0AF3B-E349-4946-883C-5AC993397B89}"/>
              </a:ext>
            </a:extLst>
          </p:cNvPr>
          <p:cNvSpPr txBox="1"/>
          <p:nvPr/>
        </p:nvSpPr>
        <p:spPr>
          <a:xfrm>
            <a:off x="666990" y="1086391"/>
            <a:ext cx="11033760" cy="60243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gradFill>
                  <a:gsLst>
                    <a:gs pos="0">
                      <a:srgbClr val="7B32B2"/>
                    </a:gs>
                    <a:gs pos="100000">
                      <a:srgbClr val="401A5D"/>
                    </a:gs>
                  </a:gsLst>
                  <a:lin scaled="0"/>
                </a:gradFill>
                <a:latin typeface="Calibri" panose="020F0502020204030204"/>
                <a:ea typeface="Calibri" panose="020F0502020204030204"/>
                <a:cs typeface="Calibri" panose="020F0502020204030204"/>
                <a:sym typeface="Calibri" panose="020F0502020204030204"/>
              </a:rPr>
              <a:t>Clustered column chart:</a:t>
            </a: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2298576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Visualization </a:t>
            </a:r>
            <a:endParaRPr/>
          </a:p>
        </p:txBody>
      </p:sp>
      <p:sp>
        <p:nvSpPr>
          <p:cNvPr id="137" name="Google Shape;137;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8" name="Google Shape;138;p32"/>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9" name="Google Shape;139;p32" descr="360DigiTMG Reviews - 52 Reviews of 360digitmg.com | Sitejabber"/>
          <p:cNvPicPr preferRelativeResize="0"/>
          <p:nvPr/>
        </p:nvPicPr>
        <p:blipFill rotWithShape="1">
          <a:blip r:embed="rId3">
            <a:alphaModFix/>
          </a:blip>
          <a:srcRect/>
          <a:stretch/>
        </p:blipFill>
        <p:spPr>
          <a:xfrm>
            <a:off x="9751545" y="5952931"/>
            <a:ext cx="2277039" cy="808338"/>
          </a:xfrm>
          <a:prstGeom prst="rect">
            <a:avLst/>
          </a:prstGeom>
          <a:noFill/>
          <a:ln>
            <a:noFill/>
          </a:ln>
        </p:spPr>
      </p:pic>
      <p:sp>
        <p:nvSpPr>
          <p:cNvPr id="2" name="TextBox 1">
            <a:extLst>
              <a:ext uri="{FF2B5EF4-FFF2-40B4-BE49-F238E27FC236}">
                <a16:creationId xmlns:a16="http://schemas.microsoft.com/office/drawing/2014/main" id="{9ED9C9AF-4835-4C39-853C-741BD4F638AC}"/>
              </a:ext>
            </a:extLst>
          </p:cNvPr>
          <p:cNvSpPr txBox="1"/>
          <p:nvPr/>
        </p:nvSpPr>
        <p:spPr>
          <a:xfrm>
            <a:off x="956603" y="2898648"/>
            <a:ext cx="10086535" cy="2603068"/>
          </a:xfrm>
          <a:prstGeom prst="rect">
            <a:avLst/>
          </a:prstGeom>
          <a:noFill/>
        </p:spPr>
        <p:txBody>
          <a:bodyPr wrap="square" rtlCol="0">
            <a:spAutoFit/>
          </a:bodyPr>
          <a:lstStyle/>
          <a:p>
            <a:endParaRPr lang="en-IN" dirty="0"/>
          </a:p>
        </p:txBody>
      </p:sp>
      <p:sp>
        <p:nvSpPr>
          <p:cNvPr id="3" name="Rectangle 1">
            <a:extLst>
              <a:ext uri="{FF2B5EF4-FFF2-40B4-BE49-F238E27FC236}">
                <a16:creationId xmlns:a16="http://schemas.microsoft.com/office/drawing/2014/main" id="{6F6D4FD7-D4FE-44CE-BEF9-E7E70E301DD1}"/>
              </a:ext>
            </a:extLst>
          </p:cNvPr>
          <p:cNvSpPr>
            <a:spLocks noChangeArrowheads="1"/>
          </p:cNvSpPr>
          <p:nvPr/>
        </p:nvSpPr>
        <p:spPr bwMode="auto">
          <a:xfrm>
            <a:off x="512803" y="610496"/>
            <a:ext cx="1112674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Negative values in 2019-2020: </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2019 and 2020, both the MACD (light blue) and Signal MACD (dark blue) values were below zero, indicating a potential bearish trend in the coal ore market during those years.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Positive shift from 2021: </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Starting from 2021, all three metrics – MACD (light blue), Signal MACD (dark blue), and </a:t>
            </a:r>
            <a:r>
              <a:rPr kumimoji="0" lang="en-US" altLang="en-US" sz="1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MACD_hist</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(orange) – shifted above zero and exhibited an upward trend, suggesting a potential bullish momentum in the market.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Convergence in 2023: </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2023, the MACD (light blue) and Signal MACD (dark blue) converged, with the </a:t>
            </a:r>
            <a:r>
              <a:rPr kumimoji="0" lang="en-US" altLang="en-US" sz="1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MACD_hist</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(orange) being positive, indicating a bullish signal.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Largest gap in 2024: </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gap between the MACD (light blue) and </a:t>
            </a:r>
            <a:r>
              <a:rPr kumimoji="0" lang="en-US" altLang="en-US" sz="1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MACD_hist</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(orange) is projected to be the largest in 2024, further reinforcing the potential bullish signal in the coal ore market.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Cyclical patterns: </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data exhibits cyclical patterns, with periods of bearish trends (2019-2020) followed by bullish trends (2021 onwards), as indicated by the shift from negative to positive values across all three metrics. </a:t>
            </a:r>
          </a:p>
        </p:txBody>
      </p:sp>
    </p:spTree>
    <p:extLst>
      <p:ext uri="{BB962C8B-B14F-4D97-AF65-F5344CB8AC3E}">
        <p14:creationId xmlns:p14="http://schemas.microsoft.com/office/powerpoint/2010/main" val="376580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Visualization </a:t>
            </a:r>
            <a:endParaRPr/>
          </a:p>
        </p:txBody>
      </p:sp>
      <p:sp>
        <p:nvSpPr>
          <p:cNvPr id="137" name="Google Shape;137;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8" name="Google Shape;138;p32"/>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9" name="Google Shape;139;p32" descr="360DigiTMG Reviews - 52 Reviews of 360digitmg.com | Sitejabber"/>
          <p:cNvPicPr preferRelativeResize="0"/>
          <p:nvPr/>
        </p:nvPicPr>
        <p:blipFill rotWithShape="1">
          <a:blip r:embed="rId3">
            <a:alphaModFix/>
          </a:blip>
          <a:srcRect/>
          <a:stretch/>
        </p:blipFill>
        <p:spPr>
          <a:xfrm>
            <a:off x="9751545" y="5952931"/>
            <a:ext cx="2277039" cy="808338"/>
          </a:xfrm>
          <a:prstGeom prst="rect">
            <a:avLst/>
          </a:prstGeom>
          <a:noFill/>
          <a:ln>
            <a:noFill/>
          </a:ln>
        </p:spPr>
      </p:pic>
      <p:pic>
        <p:nvPicPr>
          <p:cNvPr id="4" name="Picture 3">
            <a:extLst>
              <a:ext uri="{FF2B5EF4-FFF2-40B4-BE49-F238E27FC236}">
                <a16:creationId xmlns:a16="http://schemas.microsoft.com/office/drawing/2014/main" id="{8BCDF5A8-2A88-46E9-87EE-E6A01C0CB73B}"/>
              </a:ext>
            </a:extLst>
          </p:cNvPr>
          <p:cNvPicPr>
            <a:picLocks noChangeAspect="1"/>
          </p:cNvPicPr>
          <p:nvPr/>
        </p:nvPicPr>
        <p:blipFill>
          <a:blip r:embed="rId4"/>
          <a:stretch>
            <a:fillRect/>
          </a:stretch>
        </p:blipFill>
        <p:spPr>
          <a:xfrm>
            <a:off x="1649416" y="1989595"/>
            <a:ext cx="8605932" cy="3908715"/>
          </a:xfrm>
          <a:prstGeom prst="rect">
            <a:avLst/>
          </a:prstGeom>
        </p:spPr>
      </p:pic>
      <p:sp>
        <p:nvSpPr>
          <p:cNvPr id="9" name="Google Shape;326;p32">
            <a:extLst>
              <a:ext uri="{FF2B5EF4-FFF2-40B4-BE49-F238E27FC236}">
                <a16:creationId xmlns:a16="http://schemas.microsoft.com/office/drawing/2014/main" id="{CD0BEFE0-E99F-40D3-B738-993531F5A1F2}"/>
              </a:ext>
            </a:extLst>
          </p:cNvPr>
          <p:cNvSpPr txBox="1"/>
          <p:nvPr/>
        </p:nvSpPr>
        <p:spPr>
          <a:xfrm>
            <a:off x="666990" y="1086391"/>
            <a:ext cx="11033760" cy="60243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gradFill>
                  <a:gsLst>
                    <a:gs pos="0">
                      <a:srgbClr val="7B32B2"/>
                    </a:gs>
                    <a:gs pos="100000">
                      <a:srgbClr val="401A5D"/>
                    </a:gs>
                  </a:gsLst>
                  <a:lin scaled="0"/>
                </a:gradFill>
                <a:latin typeface="Calibri" panose="020F0502020204030204"/>
                <a:ea typeface="Calibri" panose="020F0502020204030204"/>
                <a:cs typeface="Calibri" panose="020F0502020204030204"/>
                <a:sym typeface="Calibri" panose="020F0502020204030204"/>
              </a:rPr>
              <a:t>Column chart:</a:t>
            </a: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2205354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Visualization </a:t>
            </a:r>
            <a:endParaRPr/>
          </a:p>
        </p:txBody>
      </p:sp>
      <p:sp>
        <p:nvSpPr>
          <p:cNvPr id="137" name="Google Shape;137;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8" name="Google Shape;138;p32"/>
          <p:cNvSpPr txBox="1"/>
          <p:nvPr/>
        </p:nvSpPr>
        <p:spPr>
          <a:xfrm>
            <a:off x="228600" y="1245175"/>
            <a:ext cx="1103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9" name="Google Shape;139;p32" descr="360DigiTMG Reviews - 52 Reviews of 360digitmg.com | Sitejabber"/>
          <p:cNvPicPr preferRelativeResize="0"/>
          <p:nvPr/>
        </p:nvPicPr>
        <p:blipFill rotWithShape="1">
          <a:blip r:embed="rId3">
            <a:alphaModFix/>
          </a:blip>
          <a:srcRect/>
          <a:stretch/>
        </p:blipFill>
        <p:spPr>
          <a:xfrm>
            <a:off x="9751545" y="5952931"/>
            <a:ext cx="2277039" cy="808338"/>
          </a:xfrm>
          <a:prstGeom prst="rect">
            <a:avLst/>
          </a:prstGeom>
          <a:noFill/>
          <a:ln>
            <a:noFill/>
          </a:ln>
        </p:spPr>
      </p:pic>
      <p:sp>
        <p:nvSpPr>
          <p:cNvPr id="4" name="Rectangle 1">
            <a:extLst>
              <a:ext uri="{FF2B5EF4-FFF2-40B4-BE49-F238E27FC236}">
                <a16:creationId xmlns:a16="http://schemas.microsoft.com/office/drawing/2014/main" id="{D8E725CD-116C-4AF1-BFEF-5FF13FA397AC}"/>
              </a:ext>
            </a:extLst>
          </p:cNvPr>
          <p:cNvSpPr>
            <a:spLocks noChangeArrowheads="1"/>
          </p:cNvSpPr>
          <p:nvPr/>
        </p:nvSpPr>
        <p:spPr bwMode="auto">
          <a:xfrm>
            <a:off x="552450" y="789882"/>
            <a:ext cx="1113135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Steady increase from 2019 to 2021: </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sum of volume shows a consistent upward trend from 2019 (1.4bn) to 2020 (3.3bn) and further to 2021 (3.5bn), indicating a growing demand or supply in the coal ore market during this period.</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Peak in 2021: </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year 2021 had the highest sum of volume at 3.5bn, suggesting a potential peak in market activity or trading volume for coal ore.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Slight decline in 2022: </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There is a slight decrease in the sum of volume from 3.5bn in 2021 to 3.0bn in 2022, which could indicate a temporary slowdown or normalization in the market after the peak in 2021.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Projected decrease in 2024: </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graph shows a projected decline in the sum of volume to 1.0bn in 2024, which could indicate a potential reduction in demand or supply for coal ore in the future. </a:t>
            </a:r>
          </a:p>
        </p:txBody>
      </p:sp>
    </p:spTree>
    <p:extLst>
      <p:ext uri="{BB962C8B-B14F-4D97-AF65-F5344CB8AC3E}">
        <p14:creationId xmlns:p14="http://schemas.microsoft.com/office/powerpoint/2010/main" val="3897922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Visualization </a:t>
            </a:r>
            <a:endParaRPr/>
          </a:p>
        </p:txBody>
      </p:sp>
      <p:sp>
        <p:nvSpPr>
          <p:cNvPr id="137" name="Google Shape;137;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8" name="Google Shape;138;p32"/>
          <p:cNvSpPr txBox="1"/>
          <p:nvPr/>
        </p:nvSpPr>
        <p:spPr>
          <a:xfrm>
            <a:off x="228600" y="1245175"/>
            <a:ext cx="1103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9" name="Google Shape;139;p32" descr="360DigiTMG Reviews - 52 Reviews of 360digitmg.com | Sitejabber"/>
          <p:cNvPicPr preferRelativeResize="0"/>
          <p:nvPr/>
        </p:nvPicPr>
        <p:blipFill rotWithShape="1">
          <a:blip r:embed="rId3">
            <a:alphaModFix/>
          </a:blip>
          <a:srcRect/>
          <a:stretch/>
        </p:blipFill>
        <p:spPr>
          <a:xfrm>
            <a:off x="9751545" y="5952931"/>
            <a:ext cx="2277039" cy="808338"/>
          </a:xfrm>
          <a:prstGeom prst="rect">
            <a:avLst/>
          </a:prstGeom>
          <a:noFill/>
          <a:ln>
            <a:noFill/>
          </a:ln>
        </p:spPr>
      </p:pic>
      <p:pic>
        <p:nvPicPr>
          <p:cNvPr id="3" name="Picture 2">
            <a:extLst>
              <a:ext uri="{FF2B5EF4-FFF2-40B4-BE49-F238E27FC236}">
                <a16:creationId xmlns:a16="http://schemas.microsoft.com/office/drawing/2014/main" id="{20ADF8AF-D732-4737-93E8-52BBA203AC46}"/>
              </a:ext>
            </a:extLst>
          </p:cNvPr>
          <p:cNvPicPr>
            <a:picLocks noChangeAspect="1"/>
          </p:cNvPicPr>
          <p:nvPr/>
        </p:nvPicPr>
        <p:blipFill>
          <a:blip r:embed="rId4"/>
          <a:stretch>
            <a:fillRect/>
          </a:stretch>
        </p:blipFill>
        <p:spPr>
          <a:xfrm>
            <a:off x="2340061" y="2057127"/>
            <a:ext cx="7411484" cy="3591426"/>
          </a:xfrm>
          <a:prstGeom prst="rect">
            <a:avLst/>
          </a:prstGeom>
        </p:spPr>
      </p:pic>
      <p:sp>
        <p:nvSpPr>
          <p:cNvPr id="8" name="Google Shape;326;p32">
            <a:extLst>
              <a:ext uri="{FF2B5EF4-FFF2-40B4-BE49-F238E27FC236}">
                <a16:creationId xmlns:a16="http://schemas.microsoft.com/office/drawing/2014/main" id="{AC5DB717-4CE3-427E-A7C5-A1620B18C226}"/>
              </a:ext>
            </a:extLst>
          </p:cNvPr>
          <p:cNvSpPr txBox="1"/>
          <p:nvPr/>
        </p:nvSpPr>
        <p:spPr>
          <a:xfrm>
            <a:off x="666990" y="1086391"/>
            <a:ext cx="11033760" cy="60243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gradFill>
                  <a:gsLst>
                    <a:gs pos="0">
                      <a:srgbClr val="7B32B2"/>
                    </a:gs>
                    <a:gs pos="100000">
                      <a:srgbClr val="401A5D"/>
                    </a:gs>
                  </a:gsLst>
                  <a:lin scaled="0"/>
                </a:gradFill>
                <a:latin typeface="Calibri" panose="020F0502020204030204"/>
                <a:ea typeface="Calibri" panose="020F0502020204030204"/>
                <a:cs typeface="Calibri" panose="020F0502020204030204"/>
                <a:sym typeface="Calibri" panose="020F0502020204030204"/>
              </a:rPr>
              <a:t>Line chart:</a:t>
            </a: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1770683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Visualization </a:t>
            </a:r>
            <a:endParaRPr/>
          </a:p>
        </p:txBody>
      </p:sp>
      <p:sp>
        <p:nvSpPr>
          <p:cNvPr id="137" name="Google Shape;137;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8" name="Google Shape;138;p32"/>
          <p:cNvSpPr txBox="1"/>
          <p:nvPr/>
        </p:nvSpPr>
        <p:spPr>
          <a:xfrm>
            <a:off x="228600" y="1245175"/>
            <a:ext cx="1103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9" name="Google Shape;139;p32" descr="360DigiTMG Reviews - 52 Reviews of 360digitmg.com | Sitejabber"/>
          <p:cNvPicPr preferRelativeResize="0"/>
          <p:nvPr/>
        </p:nvPicPr>
        <p:blipFill rotWithShape="1">
          <a:blip r:embed="rId3">
            <a:alphaModFix/>
          </a:blip>
          <a:srcRect/>
          <a:stretch/>
        </p:blipFill>
        <p:spPr>
          <a:xfrm>
            <a:off x="9751545" y="5952931"/>
            <a:ext cx="2277039" cy="808338"/>
          </a:xfrm>
          <a:prstGeom prst="rect">
            <a:avLst/>
          </a:prstGeom>
          <a:noFill/>
          <a:ln>
            <a:noFill/>
          </a:ln>
        </p:spPr>
      </p:pic>
      <p:sp>
        <p:nvSpPr>
          <p:cNvPr id="2" name="TextBox 1">
            <a:extLst>
              <a:ext uri="{FF2B5EF4-FFF2-40B4-BE49-F238E27FC236}">
                <a16:creationId xmlns:a16="http://schemas.microsoft.com/office/drawing/2014/main" id="{A98A1717-A641-40EC-8BFE-63CBBB60D08D}"/>
              </a:ext>
            </a:extLst>
          </p:cNvPr>
          <p:cNvSpPr txBox="1"/>
          <p:nvPr/>
        </p:nvSpPr>
        <p:spPr>
          <a:xfrm>
            <a:off x="872197" y="1352550"/>
            <a:ext cx="7877908" cy="2206576"/>
          </a:xfrm>
          <a:prstGeom prst="rect">
            <a:avLst/>
          </a:prstGeom>
          <a:noFill/>
        </p:spPr>
        <p:txBody>
          <a:bodyPr wrap="square" rtlCol="0">
            <a:spAutoFit/>
          </a:bodyPr>
          <a:lstStyle/>
          <a:p>
            <a:endParaRPr lang="en-IN" dirty="0"/>
          </a:p>
        </p:txBody>
      </p:sp>
      <p:sp>
        <p:nvSpPr>
          <p:cNvPr id="3" name="Rectangle 1">
            <a:extLst>
              <a:ext uri="{FF2B5EF4-FFF2-40B4-BE49-F238E27FC236}">
                <a16:creationId xmlns:a16="http://schemas.microsoft.com/office/drawing/2014/main" id="{4F272B79-4BB9-4314-BB73-6D444FBB80F4}"/>
              </a:ext>
            </a:extLst>
          </p:cNvPr>
          <p:cNvSpPr>
            <a:spLocks noChangeArrowheads="1"/>
          </p:cNvSpPr>
          <p:nvPr/>
        </p:nvSpPr>
        <p:spPr bwMode="auto">
          <a:xfrm>
            <a:off x="163416" y="474345"/>
            <a:ext cx="11799984"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Overall upward trend: </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All four metrics (Average of High, Close, Low, and Open)  exhibit an upward trend over the years, suggesting an increasing price trajectory in the coal ore market.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Tight price range in early years: </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2019 and 2020, the lines representing the four metrics are closely clustered, indicating a relatively tight range between the high, low, open, and close prices.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Widening price range: </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From 2021 onwards, the lines start to diverge, with the gap between the Average of High (light blue) and Average of Low (orange) widening. This suggests increased volatility and a larger spread between the highest and lowest prices in the coal ore market in recent years.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Highest projected average in 2024: </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2024, the Average of High is projected to reach 351.45, the highest among the four metrics, indicating potential for higher price peaks in the coal ore market.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Consistent price relationship: </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Throughout the years, the order of the lines remains consistent, with the Average of High (light blue) being the highest, followed by the Average of Open (pink), Average of Close (black), and Average of Low (orange). This pattern suggests a typical price relationship where the open and close prices are bounded by the daily high and low prices.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Largest price gap in 2023: </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2023, the gap between the Average of High and Average of Low appears to be the largest, indicating increased volatility and a wider price range during that year. </a:t>
            </a:r>
          </a:p>
        </p:txBody>
      </p:sp>
    </p:spTree>
    <p:extLst>
      <p:ext uri="{BB962C8B-B14F-4D97-AF65-F5344CB8AC3E}">
        <p14:creationId xmlns:p14="http://schemas.microsoft.com/office/powerpoint/2010/main" val="2020502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Visualization </a:t>
            </a:r>
            <a:endParaRPr/>
          </a:p>
        </p:txBody>
      </p:sp>
      <p:sp>
        <p:nvSpPr>
          <p:cNvPr id="137" name="Google Shape;137;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8" name="Google Shape;138;p32"/>
          <p:cNvSpPr txBox="1"/>
          <p:nvPr/>
        </p:nvSpPr>
        <p:spPr>
          <a:xfrm>
            <a:off x="228600" y="1245175"/>
            <a:ext cx="1103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9" name="Google Shape;139;p32" descr="360DigiTMG Reviews - 52 Reviews of 360digitmg.com | Sitejabber"/>
          <p:cNvPicPr preferRelativeResize="0"/>
          <p:nvPr/>
        </p:nvPicPr>
        <p:blipFill rotWithShape="1">
          <a:blip r:embed="rId3">
            <a:alphaModFix/>
          </a:blip>
          <a:srcRect/>
          <a:stretch/>
        </p:blipFill>
        <p:spPr>
          <a:xfrm>
            <a:off x="9751545" y="5952931"/>
            <a:ext cx="2277039" cy="808338"/>
          </a:xfrm>
          <a:prstGeom prst="rect">
            <a:avLst/>
          </a:prstGeom>
          <a:noFill/>
          <a:ln>
            <a:noFill/>
          </a:ln>
        </p:spPr>
      </p:pic>
      <p:pic>
        <p:nvPicPr>
          <p:cNvPr id="3" name="Picture 2">
            <a:extLst>
              <a:ext uri="{FF2B5EF4-FFF2-40B4-BE49-F238E27FC236}">
                <a16:creationId xmlns:a16="http://schemas.microsoft.com/office/drawing/2014/main" id="{ECEEF7AC-5ADC-4A0A-9C83-E62292857330}"/>
              </a:ext>
            </a:extLst>
          </p:cNvPr>
          <p:cNvPicPr>
            <a:picLocks noChangeAspect="1"/>
          </p:cNvPicPr>
          <p:nvPr/>
        </p:nvPicPr>
        <p:blipFill>
          <a:blip r:embed="rId4"/>
          <a:stretch>
            <a:fillRect/>
          </a:stretch>
        </p:blipFill>
        <p:spPr>
          <a:xfrm>
            <a:off x="1611556" y="1752750"/>
            <a:ext cx="8657859" cy="4166975"/>
          </a:xfrm>
          <a:prstGeom prst="rect">
            <a:avLst/>
          </a:prstGeom>
        </p:spPr>
      </p:pic>
      <p:sp>
        <p:nvSpPr>
          <p:cNvPr id="8" name="Google Shape;326;p32">
            <a:extLst>
              <a:ext uri="{FF2B5EF4-FFF2-40B4-BE49-F238E27FC236}">
                <a16:creationId xmlns:a16="http://schemas.microsoft.com/office/drawing/2014/main" id="{26300597-CB48-4E67-B88C-D68D5EBB0D64}"/>
              </a:ext>
            </a:extLst>
          </p:cNvPr>
          <p:cNvSpPr txBox="1"/>
          <p:nvPr/>
        </p:nvSpPr>
        <p:spPr>
          <a:xfrm>
            <a:off x="666990" y="1086391"/>
            <a:ext cx="11033760" cy="60243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gradFill>
                  <a:gsLst>
                    <a:gs pos="0">
                      <a:srgbClr val="7B32B2"/>
                    </a:gs>
                    <a:gs pos="100000">
                      <a:srgbClr val="401A5D"/>
                    </a:gs>
                  </a:gsLst>
                  <a:lin scaled="0"/>
                </a:gradFill>
                <a:latin typeface="Calibri" panose="020F0502020204030204"/>
                <a:ea typeface="Calibri" panose="020F0502020204030204"/>
                <a:cs typeface="Calibri" panose="020F0502020204030204"/>
                <a:sym typeface="Calibri" panose="020F0502020204030204"/>
              </a:rPr>
              <a:t>Line chart with forecast:</a:t>
            </a: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dirty="0">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3830376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Visualization </a:t>
            </a:r>
            <a:endParaRPr/>
          </a:p>
        </p:txBody>
      </p:sp>
      <p:sp>
        <p:nvSpPr>
          <p:cNvPr id="137" name="Google Shape;137;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8" name="Google Shape;138;p32"/>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9" name="Google Shape;139;p32" descr="360DigiTMG Reviews - 52 Reviews of 360digitmg.com | Sitejabber"/>
          <p:cNvPicPr preferRelativeResize="0"/>
          <p:nvPr/>
        </p:nvPicPr>
        <p:blipFill rotWithShape="1">
          <a:blip r:embed="rId3">
            <a:alphaModFix/>
          </a:blip>
          <a:srcRect/>
          <a:stretch/>
        </p:blipFill>
        <p:spPr>
          <a:xfrm>
            <a:off x="9751545" y="5871872"/>
            <a:ext cx="2277039" cy="808338"/>
          </a:xfrm>
          <a:prstGeom prst="rect">
            <a:avLst/>
          </a:prstGeom>
          <a:noFill/>
          <a:ln>
            <a:noFill/>
          </a:ln>
        </p:spPr>
      </p:pic>
      <p:sp>
        <p:nvSpPr>
          <p:cNvPr id="4" name="Rectangle 1">
            <a:extLst>
              <a:ext uri="{FF2B5EF4-FFF2-40B4-BE49-F238E27FC236}">
                <a16:creationId xmlns:a16="http://schemas.microsoft.com/office/drawing/2014/main" id="{3D763CEE-CA66-437A-B932-620C8B640936}"/>
              </a:ext>
            </a:extLst>
          </p:cNvPr>
          <p:cNvSpPr>
            <a:spLocks noChangeArrowheads="1"/>
          </p:cNvSpPr>
          <p:nvPr/>
        </p:nvSpPr>
        <p:spPr bwMode="auto">
          <a:xfrm>
            <a:off x="342900" y="585084"/>
            <a:ext cx="1129665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Increasing trend: </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Trend </a:t>
            </a:r>
            <a:r>
              <a:rPr kumimoji="0" lang="en-US" altLang="en-US" sz="1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Supertrend</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shows an overall increasing trend from 2019 to 2024, suggesting an upward momentum in the coal ore market during this period.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Fluctuations: </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While the trend is generally upward, there are fluctuations observed in the Trend </a:t>
            </a:r>
            <a:r>
              <a:rPr kumimoji="0" lang="en-US" altLang="en-US" sz="1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Supertrend</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values, indicating potential market volatility or temporary trend reversals.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Forecasted continued growth: </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From 2024 onwards, the forecasted values of the Trend </a:t>
            </a:r>
            <a:r>
              <a:rPr kumimoji="0" lang="en-US" altLang="en-US" sz="1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Supertrend</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continue to rise, implying that the upward trend in the coal ore market is expected to persist in the future.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Steeper growth projection: </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slope of the line becomes steeper from 2024 onwards, suggesting that the rate of increase in the Trend </a:t>
            </a:r>
            <a:r>
              <a:rPr kumimoji="0" lang="en-US" altLang="en-US" sz="1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Supertrend</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and consequently the upward momentum in the market, is projected to accelerate in the coming years.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Potential trend reversal in 2027: </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While the Trend </a:t>
            </a:r>
            <a:r>
              <a:rPr kumimoji="0" lang="en-US" altLang="en-US" sz="1800" b="0"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Supertrend</a:t>
            </a:r>
            <a:r>
              <a:rPr kumimoji="0" lang="en-US" alt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continues to rise until 2027, there is a slight flattening of the curve towards the end, which could potentially indicate an impending trend reversal or a slowdown in the upward momentum beyond 2027. </a:t>
            </a:r>
          </a:p>
        </p:txBody>
      </p:sp>
    </p:spTree>
    <p:extLst>
      <p:ext uri="{BB962C8B-B14F-4D97-AF65-F5344CB8AC3E}">
        <p14:creationId xmlns:p14="http://schemas.microsoft.com/office/powerpoint/2010/main" val="3859535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6;p32">
            <a:extLst>
              <a:ext uri="{FF2B5EF4-FFF2-40B4-BE49-F238E27FC236}">
                <a16:creationId xmlns:a16="http://schemas.microsoft.com/office/drawing/2014/main" id="{1F44930B-DEB7-48B6-BC1D-3C52B26CB898}"/>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Visualization </a:t>
            </a:r>
            <a:endParaRPr/>
          </a:p>
        </p:txBody>
      </p:sp>
      <p:pic>
        <p:nvPicPr>
          <p:cNvPr id="4" name="Google Shape;139;p32" descr="360DigiTMG Reviews - 52 Reviews of 360digitmg.com | Sitejabber">
            <a:extLst>
              <a:ext uri="{FF2B5EF4-FFF2-40B4-BE49-F238E27FC236}">
                <a16:creationId xmlns:a16="http://schemas.microsoft.com/office/drawing/2014/main" id="{F8B931BE-C832-4ADB-9974-CCD337503557}"/>
              </a:ext>
            </a:extLst>
          </p:cNvPr>
          <p:cNvPicPr preferRelativeResize="0"/>
          <p:nvPr/>
        </p:nvPicPr>
        <p:blipFill rotWithShape="1">
          <a:blip r:embed="rId2">
            <a:alphaModFix/>
          </a:blip>
          <a:srcRect/>
          <a:stretch/>
        </p:blipFill>
        <p:spPr>
          <a:xfrm>
            <a:off x="9751545" y="5871872"/>
            <a:ext cx="2277039" cy="808338"/>
          </a:xfrm>
          <a:prstGeom prst="rect">
            <a:avLst/>
          </a:prstGeom>
          <a:noFill/>
          <a:ln>
            <a:noFill/>
          </a:ln>
        </p:spPr>
      </p:pic>
      <p:pic>
        <p:nvPicPr>
          <p:cNvPr id="8" name="Picture 7">
            <a:extLst>
              <a:ext uri="{FF2B5EF4-FFF2-40B4-BE49-F238E27FC236}">
                <a16:creationId xmlns:a16="http://schemas.microsoft.com/office/drawing/2014/main" id="{3980F1B7-3D70-4515-B368-AA64D7EF5240}"/>
              </a:ext>
            </a:extLst>
          </p:cNvPr>
          <p:cNvPicPr>
            <a:picLocks noChangeAspect="1"/>
          </p:cNvPicPr>
          <p:nvPr/>
        </p:nvPicPr>
        <p:blipFill>
          <a:blip r:embed="rId3"/>
          <a:stretch>
            <a:fillRect/>
          </a:stretch>
        </p:blipFill>
        <p:spPr>
          <a:xfrm>
            <a:off x="1228130" y="1579561"/>
            <a:ext cx="8516539" cy="4696480"/>
          </a:xfrm>
          <a:prstGeom prst="rect">
            <a:avLst/>
          </a:prstGeom>
        </p:spPr>
      </p:pic>
      <p:sp>
        <p:nvSpPr>
          <p:cNvPr id="9" name="TextBox 8">
            <a:extLst>
              <a:ext uri="{FF2B5EF4-FFF2-40B4-BE49-F238E27FC236}">
                <a16:creationId xmlns:a16="http://schemas.microsoft.com/office/drawing/2014/main" id="{84A0B1B3-FC30-46BE-9AD1-0250C02B81F4}"/>
              </a:ext>
            </a:extLst>
          </p:cNvPr>
          <p:cNvSpPr txBox="1"/>
          <p:nvPr/>
        </p:nvSpPr>
        <p:spPr>
          <a:xfrm>
            <a:off x="731520" y="998806"/>
            <a:ext cx="8516539" cy="369332"/>
          </a:xfrm>
          <a:prstGeom prst="rect">
            <a:avLst/>
          </a:prstGeom>
          <a:noFill/>
        </p:spPr>
        <p:txBody>
          <a:bodyPr wrap="square" rtlCol="0">
            <a:spAutoFit/>
          </a:bodyPr>
          <a:lstStyle/>
          <a:p>
            <a:r>
              <a:rPr lang="en-US" sz="1800" b="1" i="0" dirty="0">
                <a:solidFill>
                  <a:srgbClr val="0D0D0D"/>
                </a:solidFill>
                <a:effectLst/>
                <a:latin typeface="Calibri" panose="020F0502020204030204" pitchFamily="34" charset="0"/>
                <a:cs typeface="Calibri" panose="020F0502020204030204" pitchFamily="34" charset="0"/>
              </a:rPr>
              <a:t>By using year, month, and day slicers, we can interact with the dashboard</a:t>
            </a:r>
            <a:r>
              <a:rPr lang="en-US" b="0" i="0" dirty="0">
                <a:solidFill>
                  <a:srgbClr val="0D0D0D"/>
                </a:solidFill>
                <a:effectLst/>
                <a:latin typeface="Söhne"/>
              </a:rPr>
              <a:t>.</a:t>
            </a:r>
            <a:endParaRPr lang="en-IN" dirty="0"/>
          </a:p>
        </p:txBody>
      </p:sp>
    </p:spTree>
    <p:extLst>
      <p:ext uri="{BB962C8B-B14F-4D97-AF65-F5344CB8AC3E}">
        <p14:creationId xmlns:p14="http://schemas.microsoft.com/office/powerpoint/2010/main" val="753006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40;p21">
            <a:extLst>
              <a:ext uri="{FF2B5EF4-FFF2-40B4-BE49-F238E27FC236}">
                <a16:creationId xmlns:a16="http://schemas.microsoft.com/office/drawing/2014/main" id="{4BECE37C-1D0B-4836-A356-4E10C432E42F}"/>
              </a:ext>
            </a:extLst>
          </p:cNvPr>
          <p:cNvSpPr txBox="1">
            <a:spLocks noGrp="1"/>
          </p:cNvSpPr>
          <p:nvPr>
            <p:ph type="title"/>
          </p:nvPr>
        </p:nvSpPr>
        <p:spPr>
          <a:xfrm>
            <a:off x="244928" y="181863"/>
            <a:ext cx="11702143"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panose="02040502050405020303"/>
              <a:buNone/>
            </a:pPr>
            <a:r>
              <a:rPr lang="en-US" sz="3200" b="1">
                <a:latin typeface="Times New Roman" panose="02020603050405020304"/>
                <a:ea typeface="Times New Roman" panose="02020603050405020304"/>
                <a:cs typeface="Times New Roman" panose="02020603050405020304"/>
                <a:sym typeface="Times New Roman" panose="02020603050405020304"/>
              </a:rPr>
              <a:t>Screen shot of output </a:t>
            </a:r>
            <a:endParaRPr sz="3200" b="1">
              <a:latin typeface="Times New Roman" panose="02020603050405020304"/>
              <a:ea typeface="Times New Roman" panose="02020603050405020304"/>
              <a:cs typeface="Times New Roman" panose="02020603050405020304"/>
              <a:sym typeface="Times New Roman" panose="02020603050405020304"/>
            </a:endParaRPr>
          </a:p>
        </p:txBody>
      </p:sp>
      <p:sp>
        <p:nvSpPr>
          <p:cNvPr id="6" name="Text Box 2">
            <a:extLst>
              <a:ext uri="{FF2B5EF4-FFF2-40B4-BE49-F238E27FC236}">
                <a16:creationId xmlns:a16="http://schemas.microsoft.com/office/drawing/2014/main" id="{96E5FE0B-F6BA-4993-ABD8-6A862653B98A}"/>
              </a:ext>
            </a:extLst>
          </p:cNvPr>
          <p:cNvSpPr txBox="1"/>
          <p:nvPr/>
        </p:nvSpPr>
        <p:spPr>
          <a:xfrm>
            <a:off x="609600" y="754771"/>
            <a:ext cx="2780665" cy="398780"/>
          </a:xfrm>
          <a:prstGeom prst="rect">
            <a:avLst/>
          </a:prstGeom>
          <a:noFill/>
        </p:spPr>
        <p:txBody>
          <a:bodyPr wrap="square" rtlCol="0">
            <a:spAutoFit/>
          </a:bodyPr>
          <a:lstStyle/>
          <a:p>
            <a:r>
              <a:rPr lang="en-US" sz="2000" b="1">
                <a:gradFill>
                  <a:gsLst>
                    <a:gs pos="0">
                      <a:srgbClr val="7B32B2"/>
                    </a:gs>
                    <a:gs pos="100000">
                      <a:srgbClr val="401A5D"/>
                    </a:gs>
                  </a:gsLst>
                  <a:lin scaled="0"/>
                </a:gradFill>
                <a:latin typeface="Calibri" panose="020F0502020204030204" charset="0"/>
                <a:cs typeface="Calibri" panose="020F0502020204030204" charset="0"/>
              </a:rPr>
              <a:t>Power BI:</a:t>
            </a:r>
          </a:p>
        </p:txBody>
      </p:sp>
      <p:pic>
        <p:nvPicPr>
          <p:cNvPr id="7" name="Google Shape;139;p32" descr="360DigiTMG Reviews - 52 Reviews of 360digitmg.com | Sitejabber">
            <a:extLst>
              <a:ext uri="{FF2B5EF4-FFF2-40B4-BE49-F238E27FC236}">
                <a16:creationId xmlns:a16="http://schemas.microsoft.com/office/drawing/2014/main" id="{E07ED305-B9F7-4D70-A485-E53C47873C09}"/>
              </a:ext>
            </a:extLst>
          </p:cNvPr>
          <p:cNvPicPr preferRelativeResize="0"/>
          <p:nvPr/>
        </p:nvPicPr>
        <p:blipFill rotWithShape="1">
          <a:blip r:embed="rId2">
            <a:alphaModFix/>
          </a:blip>
          <a:srcRect/>
          <a:stretch/>
        </p:blipFill>
        <p:spPr>
          <a:xfrm>
            <a:off x="9914961" y="6049662"/>
            <a:ext cx="2277039" cy="808338"/>
          </a:xfrm>
          <a:prstGeom prst="rect">
            <a:avLst/>
          </a:prstGeom>
          <a:noFill/>
          <a:ln>
            <a:noFill/>
          </a:ln>
        </p:spPr>
      </p:pic>
      <p:pic>
        <p:nvPicPr>
          <p:cNvPr id="9" name="Picture 8">
            <a:extLst>
              <a:ext uri="{FF2B5EF4-FFF2-40B4-BE49-F238E27FC236}">
                <a16:creationId xmlns:a16="http://schemas.microsoft.com/office/drawing/2014/main" id="{6D4760B4-431E-4088-9A51-3041069D1F96}"/>
              </a:ext>
            </a:extLst>
          </p:cNvPr>
          <p:cNvPicPr>
            <a:picLocks noChangeAspect="1"/>
          </p:cNvPicPr>
          <p:nvPr/>
        </p:nvPicPr>
        <p:blipFill>
          <a:blip r:embed="rId3"/>
          <a:stretch>
            <a:fillRect/>
          </a:stretch>
        </p:blipFill>
        <p:spPr>
          <a:xfrm>
            <a:off x="492368" y="1158940"/>
            <a:ext cx="11207261" cy="5294891"/>
          </a:xfrm>
          <a:prstGeom prst="rect">
            <a:avLst/>
          </a:prstGeom>
        </p:spPr>
      </p:pic>
    </p:spTree>
    <p:extLst>
      <p:ext uri="{BB962C8B-B14F-4D97-AF65-F5344CB8AC3E}">
        <p14:creationId xmlns:p14="http://schemas.microsoft.com/office/powerpoint/2010/main" val="3754447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514D3-A72F-40E4-896F-8116305E0C3E}"/>
              </a:ext>
            </a:extLst>
          </p:cNvPr>
          <p:cNvSpPr>
            <a:spLocks noGrp="1"/>
          </p:cNvSpPr>
          <p:nvPr>
            <p:ph type="title"/>
          </p:nvPr>
        </p:nvSpPr>
        <p:spPr/>
        <p:txBody>
          <a:bodyPr/>
          <a:lstStyle/>
          <a:p>
            <a:r>
              <a:rPr lang="en-US" b="1" dirty="0"/>
              <a:t>Business Objective And Constraints</a:t>
            </a:r>
            <a:endParaRPr lang="en-IN" b="1" dirty="0"/>
          </a:p>
        </p:txBody>
      </p:sp>
      <p:sp>
        <p:nvSpPr>
          <p:cNvPr id="3" name="TextBox 2">
            <a:extLst>
              <a:ext uri="{FF2B5EF4-FFF2-40B4-BE49-F238E27FC236}">
                <a16:creationId xmlns:a16="http://schemas.microsoft.com/office/drawing/2014/main" id="{A274BDA9-3FE0-48BA-8C6F-B02CBDB64432}"/>
              </a:ext>
            </a:extLst>
          </p:cNvPr>
          <p:cNvSpPr txBox="1"/>
          <p:nvPr/>
        </p:nvSpPr>
        <p:spPr>
          <a:xfrm>
            <a:off x="1012874" y="1758462"/>
            <a:ext cx="4557932" cy="1096710"/>
          </a:xfrm>
          <a:prstGeom prst="rect">
            <a:avLst/>
          </a:prstGeom>
          <a:noFill/>
        </p:spPr>
        <p:txBody>
          <a:bodyPr wrap="square" rtlCol="0">
            <a:spAutoFit/>
          </a:bodyPr>
          <a:lstStyle/>
          <a:p>
            <a:pPr marL="457200" lvl="0" indent="-228600" algn="l" rtl="0">
              <a:lnSpc>
                <a:spcPct val="90000"/>
              </a:lnSpc>
              <a:spcBef>
                <a:spcPts val="1000"/>
              </a:spcBef>
              <a:spcAft>
                <a:spcPts val="0"/>
              </a:spcAft>
              <a:buClr>
                <a:schemeClr val="dk1"/>
              </a:buClr>
              <a:buSzPts val="2400"/>
              <a:buNone/>
            </a:pPr>
            <a:r>
              <a:rPr lang="en-US" sz="2000" b="1" dirty="0">
                <a:gradFill>
                  <a:gsLst>
                    <a:gs pos="0">
                      <a:srgbClr val="7B32B2"/>
                    </a:gs>
                    <a:gs pos="100000">
                      <a:srgbClr val="401A5D"/>
                    </a:gs>
                  </a:gsLst>
                  <a:lin scaled="0"/>
                </a:gradFill>
                <a:latin typeface="Times New Roman" panose="02020603050405020304"/>
                <a:ea typeface="Times New Roman" panose="02020603050405020304"/>
                <a:cs typeface="Times New Roman" panose="02020603050405020304"/>
                <a:sym typeface="Times New Roman" panose="02020603050405020304"/>
              </a:rPr>
              <a:t>Objective</a:t>
            </a:r>
          </a:p>
          <a:p>
            <a:pPr marL="457200" lvl="0" indent="-228600" algn="l" rtl="0">
              <a:lnSpc>
                <a:spcPct val="90000"/>
              </a:lnSpc>
              <a:spcBef>
                <a:spcPts val="1000"/>
              </a:spcBef>
              <a:spcAft>
                <a:spcPts val="0"/>
              </a:spcAft>
              <a:buClr>
                <a:schemeClr val="dk1"/>
              </a:buClr>
              <a:buSzPts val="2400"/>
              <a:buNone/>
            </a:pPr>
            <a:endParaRPr lang="en-US" dirty="0">
              <a:solidFill>
                <a:srgbClr val="353744"/>
              </a:solidFill>
              <a:latin typeface="Arial Black" panose="020B0A04020102020204" pitchFamily="34" charset="0"/>
              <a:sym typeface="Times New Roman" panose="02020603050405020304"/>
            </a:endParaRPr>
          </a:p>
          <a:p>
            <a:pPr marL="457200" lvl="0" indent="-228600" algn="l" rtl="0">
              <a:lnSpc>
                <a:spcPct val="90000"/>
              </a:lnSpc>
              <a:spcBef>
                <a:spcPts val="1000"/>
              </a:spcBef>
              <a:spcAft>
                <a:spcPts val="0"/>
              </a:spcAft>
              <a:buClr>
                <a:schemeClr val="dk1"/>
              </a:buClr>
              <a:buSzPts val="2400"/>
              <a:buNone/>
            </a:pPr>
            <a:r>
              <a:rPr lang="en-US" sz="2000" b="1" dirty="0">
                <a:effectLst/>
                <a:latin typeface="Calibri" panose="020F0502020204030204" pitchFamily="34" charset="0"/>
                <a:ea typeface="Arial" panose="020B0604020202020204" pitchFamily="34" charset="0"/>
                <a:cs typeface="Calibri" panose="020F0502020204030204" pitchFamily="34" charset="0"/>
              </a:rPr>
              <a:t>Maximize profitability.</a:t>
            </a:r>
            <a:endParaRPr lang="en-IN" sz="2000" b="1"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D296B37-06BE-41F6-BEF0-6A547EF6DA9D}"/>
              </a:ext>
            </a:extLst>
          </p:cNvPr>
          <p:cNvSpPr txBox="1"/>
          <p:nvPr/>
        </p:nvSpPr>
        <p:spPr>
          <a:xfrm>
            <a:off x="5106572" y="1758462"/>
            <a:ext cx="6072554" cy="1579920"/>
          </a:xfrm>
          <a:prstGeom prst="rect">
            <a:avLst/>
          </a:prstGeom>
          <a:noFill/>
        </p:spPr>
        <p:txBody>
          <a:bodyPr wrap="square" rtlCol="0">
            <a:spAutoFit/>
          </a:bodyPr>
          <a:lstStyle/>
          <a:p>
            <a:pPr marL="457200" indent="-228600">
              <a:lnSpc>
                <a:spcPct val="90000"/>
              </a:lnSpc>
              <a:spcBef>
                <a:spcPts val="1000"/>
              </a:spcBef>
              <a:buClr>
                <a:schemeClr val="dk1"/>
              </a:buClr>
              <a:buSzPts val="2400"/>
            </a:pPr>
            <a:r>
              <a:rPr lang="en-US" sz="2000" b="1" dirty="0">
                <a:gradFill>
                  <a:gsLst>
                    <a:gs pos="0">
                      <a:srgbClr val="7B32B2"/>
                    </a:gs>
                    <a:gs pos="100000">
                      <a:srgbClr val="401A5D"/>
                    </a:gs>
                  </a:gsLst>
                  <a:lin scaled="0"/>
                </a:gradFill>
                <a:latin typeface="Times New Roman" panose="02020603050405020304"/>
                <a:cs typeface="Times New Roman" panose="02020603050405020304"/>
              </a:rPr>
              <a:t>  Constraints</a:t>
            </a:r>
          </a:p>
          <a:p>
            <a:pPr marL="374650">
              <a:spcBef>
                <a:spcPts val="400"/>
              </a:spcBef>
              <a:spcAft>
                <a:spcPts val="0"/>
              </a:spcAft>
            </a:pPr>
            <a:endParaRPr lang="en-US" sz="1800" dirty="0">
              <a:gradFill>
                <a:gsLst>
                  <a:gs pos="0">
                    <a:srgbClr val="14CD68"/>
                  </a:gs>
                  <a:gs pos="100000">
                    <a:srgbClr val="0B6E38"/>
                  </a:gs>
                </a:gsLst>
                <a:lin scaled="0"/>
              </a:gradFill>
              <a:latin typeface="Times New Roman" panose="02020603050405020304"/>
              <a:cs typeface="Times New Roman" panose="02020603050405020304"/>
            </a:endParaRPr>
          </a:p>
          <a:p>
            <a:pPr marL="374650">
              <a:spcBef>
                <a:spcPts val="400"/>
              </a:spcBef>
              <a:spcAft>
                <a:spcPts val="0"/>
              </a:spcAft>
            </a:pPr>
            <a:r>
              <a:rPr lang="en-US" sz="2000" b="1" dirty="0">
                <a:latin typeface="Calibri" panose="020F0502020204030204" pitchFamily="34" charset="0"/>
                <a:cs typeface="Calibri" panose="020F0502020204030204" pitchFamily="34" charset="0"/>
              </a:rPr>
              <a:t>Minimize costs through informed decision-making based on the analysis of coal and iron ore prices.</a:t>
            </a:r>
            <a:endParaRPr lang="en-IN" sz="2000" b="1" dirty="0">
              <a:latin typeface="Calibri" panose="020F0502020204030204" pitchFamily="34" charset="0"/>
              <a:cs typeface="Calibri" panose="020F0502020204030204" pitchFamily="34" charset="0"/>
            </a:endParaRPr>
          </a:p>
          <a:p>
            <a:endParaRPr lang="en-IN" dirty="0"/>
          </a:p>
        </p:txBody>
      </p:sp>
      <p:pic>
        <p:nvPicPr>
          <p:cNvPr id="6146" name="Picture 2" descr="5 Steps to MAXIMIZING Your Profit">
            <a:extLst>
              <a:ext uri="{FF2B5EF4-FFF2-40B4-BE49-F238E27FC236}">
                <a16:creationId xmlns:a16="http://schemas.microsoft.com/office/drawing/2014/main" id="{B3349D7D-2D80-4280-A4CD-859384DA5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7734" y="3338382"/>
            <a:ext cx="2114550" cy="21621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op Options for Minimizing Labor Costs as Your Business Grows | Infinit-O  Global">
            <a:extLst>
              <a:ext uri="{FF2B5EF4-FFF2-40B4-BE49-F238E27FC236}">
                <a16:creationId xmlns:a16="http://schemas.microsoft.com/office/drawing/2014/main" id="{3B58C9AF-98F8-4F5D-9570-7262422A0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4099" y="3519619"/>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18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40;p21">
            <a:extLst>
              <a:ext uri="{FF2B5EF4-FFF2-40B4-BE49-F238E27FC236}">
                <a16:creationId xmlns:a16="http://schemas.microsoft.com/office/drawing/2014/main" id="{725B3616-2EF4-4352-AF9F-215D1BC756BD}"/>
              </a:ext>
            </a:extLst>
          </p:cNvPr>
          <p:cNvSpPr txBox="1">
            <a:spLocks noGrp="1"/>
          </p:cNvSpPr>
          <p:nvPr>
            <p:ph type="title"/>
          </p:nvPr>
        </p:nvSpPr>
        <p:spPr>
          <a:xfrm>
            <a:off x="244928" y="209999"/>
            <a:ext cx="11702143"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panose="02040502050405020303"/>
              <a:buNone/>
            </a:pPr>
            <a:r>
              <a:rPr lang="en-US" sz="3200" b="1">
                <a:latin typeface="Times New Roman" panose="02020603050405020304"/>
                <a:ea typeface="Times New Roman" panose="02020603050405020304"/>
                <a:cs typeface="Times New Roman" panose="02020603050405020304"/>
                <a:sym typeface="Times New Roman" panose="02020603050405020304"/>
              </a:rPr>
              <a:t>Screen shot of output </a:t>
            </a:r>
            <a:endParaRPr sz="3200" b="1">
              <a:latin typeface="Times New Roman" panose="02020603050405020304"/>
              <a:ea typeface="Times New Roman" panose="02020603050405020304"/>
              <a:cs typeface="Times New Roman" panose="02020603050405020304"/>
              <a:sym typeface="Times New Roman" panose="02020603050405020304"/>
            </a:endParaRPr>
          </a:p>
        </p:txBody>
      </p:sp>
      <p:sp>
        <p:nvSpPr>
          <p:cNvPr id="6" name="Text Box 3">
            <a:extLst>
              <a:ext uri="{FF2B5EF4-FFF2-40B4-BE49-F238E27FC236}">
                <a16:creationId xmlns:a16="http://schemas.microsoft.com/office/drawing/2014/main" id="{47B2DF74-8A3A-4360-9450-20EB1833FC42}"/>
              </a:ext>
            </a:extLst>
          </p:cNvPr>
          <p:cNvSpPr txBox="1"/>
          <p:nvPr/>
        </p:nvSpPr>
        <p:spPr>
          <a:xfrm>
            <a:off x="686973" y="767051"/>
            <a:ext cx="3818890" cy="398780"/>
          </a:xfrm>
          <a:prstGeom prst="rect">
            <a:avLst/>
          </a:prstGeom>
          <a:noFill/>
        </p:spPr>
        <p:txBody>
          <a:bodyPr wrap="square" rtlCol="0">
            <a:spAutoFit/>
          </a:bodyPr>
          <a:lstStyle/>
          <a:p>
            <a:r>
              <a:rPr lang="en-US" sz="2000" b="1" dirty="0">
                <a:gradFill>
                  <a:gsLst>
                    <a:gs pos="0">
                      <a:srgbClr val="7B32B2"/>
                    </a:gs>
                    <a:gs pos="100000">
                      <a:srgbClr val="401A5D"/>
                    </a:gs>
                  </a:gsLst>
                  <a:lin scaled="0"/>
                </a:gradFill>
                <a:latin typeface="Calibri" panose="020F0502020204030204" charset="0"/>
                <a:cs typeface="Calibri" panose="020F0502020204030204" charset="0"/>
              </a:rPr>
              <a:t>Google looker studio: </a:t>
            </a:r>
          </a:p>
        </p:txBody>
      </p:sp>
      <p:pic>
        <p:nvPicPr>
          <p:cNvPr id="7" name="Google Shape;139;p32" descr="360DigiTMG Reviews - 52 Reviews of 360digitmg.com | Sitejabber">
            <a:extLst>
              <a:ext uri="{FF2B5EF4-FFF2-40B4-BE49-F238E27FC236}">
                <a16:creationId xmlns:a16="http://schemas.microsoft.com/office/drawing/2014/main" id="{B7D1F6A1-7F91-4DB0-B8FA-7CAFE2FDB870}"/>
              </a:ext>
            </a:extLst>
          </p:cNvPr>
          <p:cNvPicPr preferRelativeResize="0"/>
          <p:nvPr/>
        </p:nvPicPr>
        <p:blipFill rotWithShape="1">
          <a:blip r:embed="rId2">
            <a:alphaModFix/>
          </a:blip>
          <a:srcRect/>
          <a:stretch/>
        </p:blipFill>
        <p:spPr>
          <a:xfrm>
            <a:off x="9914961" y="6049662"/>
            <a:ext cx="2277039" cy="808338"/>
          </a:xfrm>
          <a:prstGeom prst="rect">
            <a:avLst/>
          </a:prstGeom>
          <a:noFill/>
          <a:ln>
            <a:noFill/>
          </a:ln>
        </p:spPr>
      </p:pic>
      <p:pic>
        <p:nvPicPr>
          <p:cNvPr id="9" name="Picture 8">
            <a:extLst>
              <a:ext uri="{FF2B5EF4-FFF2-40B4-BE49-F238E27FC236}">
                <a16:creationId xmlns:a16="http://schemas.microsoft.com/office/drawing/2014/main" id="{3780CA3E-CFBA-4F12-A882-61D02F5D5B1F}"/>
              </a:ext>
            </a:extLst>
          </p:cNvPr>
          <p:cNvPicPr>
            <a:picLocks noChangeAspect="1"/>
          </p:cNvPicPr>
          <p:nvPr/>
        </p:nvPicPr>
        <p:blipFill>
          <a:blip r:embed="rId3"/>
          <a:stretch>
            <a:fillRect/>
          </a:stretch>
        </p:blipFill>
        <p:spPr>
          <a:xfrm>
            <a:off x="553328" y="1187392"/>
            <a:ext cx="11085342" cy="5157137"/>
          </a:xfrm>
          <a:prstGeom prst="rect">
            <a:avLst/>
          </a:prstGeom>
        </p:spPr>
      </p:pic>
    </p:spTree>
    <p:extLst>
      <p:ext uri="{BB962C8B-B14F-4D97-AF65-F5344CB8AC3E}">
        <p14:creationId xmlns:p14="http://schemas.microsoft.com/office/powerpoint/2010/main" val="30189468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67;p29">
            <a:extLst>
              <a:ext uri="{FF2B5EF4-FFF2-40B4-BE49-F238E27FC236}">
                <a16:creationId xmlns:a16="http://schemas.microsoft.com/office/drawing/2014/main" id="{EE6B688B-82D4-4FC1-B5D3-88DC3F74BE44}"/>
              </a:ext>
            </a:extLst>
          </p:cNvPr>
          <p:cNvSpPr txBox="1">
            <a:spLocks noGrp="1"/>
          </p:cNvSpPr>
          <p:nvPr>
            <p:ph type="title"/>
          </p:nvPr>
        </p:nvSpPr>
        <p:spPr>
          <a:xfrm>
            <a:off x="228600" y="164525"/>
            <a:ext cx="10515600"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panose="02040502050405020303"/>
              <a:buNone/>
            </a:pPr>
            <a:r>
              <a:rPr lang="en-US" sz="3200" b="1">
                <a:latin typeface="Times New Roman" panose="02020603050405020304"/>
                <a:ea typeface="Times New Roman" panose="02020603050405020304"/>
                <a:cs typeface="Times New Roman" panose="02020603050405020304"/>
                <a:sym typeface="Times New Roman" panose="02020603050405020304"/>
              </a:rPr>
              <a:t>Challenges</a:t>
            </a:r>
            <a:endParaRPr sz="3200" b="1">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Box 3">
            <a:extLst>
              <a:ext uri="{FF2B5EF4-FFF2-40B4-BE49-F238E27FC236}">
                <a16:creationId xmlns:a16="http://schemas.microsoft.com/office/drawing/2014/main" id="{4B30C672-DF3D-458B-88AA-6FB49776D470}"/>
              </a:ext>
            </a:extLst>
          </p:cNvPr>
          <p:cNvSpPr txBox="1"/>
          <p:nvPr/>
        </p:nvSpPr>
        <p:spPr>
          <a:xfrm>
            <a:off x="1026942" y="1237957"/>
            <a:ext cx="9439421" cy="3631763"/>
          </a:xfrm>
          <a:prstGeom prst="rect">
            <a:avLst/>
          </a:prstGeom>
          <a:noFill/>
        </p:spPr>
        <p:txBody>
          <a:bodyPr wrap="square" rtlCol="0">
            <a:spAutoFit/>
          </a:bodyPr>
          <a:lstStyle/>
          <a:p>
            <a:pPr algn="l">
              <a:buFont typeface="Arial" panose="020B0604020202020204" pitchFamily="34" charset="0"/>
              <a:buChar char="•"/>
            </a:pPr>
            <a:r>
              <a:rPr lang="en-US" sz="1800" b="1" i="0" dirty="0">
                <a:solidFill>
                  <a:srgbClr val="0D0D0D"/>
                </a:solidFill>
                <a:effectLst/>
                <a:latin typeface="Calibri" panose="020F0502020204030204" pitchFamily="34" charset="0"/>
                <a:cs typeface="Calibri" panose="020F0502020204030204" pitchFamily="34" charset="0"/>
              </a:rPr>
              <a:t>Volatility</a:t>
            </a:r>
            <a:r>
              <a:rPr lang="en-US" sz="1800" b="0" i="0" dirty="0">
                <a:solidFill>
                  <a:srgbClr val="0D0D0D"/>
                </a:solidFill>
                <a:effectLst/>
                <a:latin typeface="Calibri" panose="020F0502020204030204" pitchFamily="34" charset="0"/>
                <a:cs typeface="Calibri" panose="020F0502020204030204" pitchFamily="34" charset="0"/>
              </a:rPr>
              <a:t>: Despite the overall upward trends, fluctuations and periods of volatility in the market pose challenges for investors and stakeholders. Rapid price changes and uncertain market conditions can increase investment risks.</a:t>
            </a:r>
          </a:p>
          <a:p>
            <a:pPr algn="l"/>
            <a:endParaRPr lang="en-US" sz="1800" b="0" i="0" dirty="0">
              <a:solidFill>
                <a:srgbClr val="0D0D0D"/>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1800" b="1" i="0" dirty="0">
                <a:solidFill>
                  <a:srgbClr val="0D0D0D"/>
                </a:solidFill>
                <a:effectLst/>
                <a:latin typeface="Calibri" panose="020F0502020204030204" pitchFamily="34" charset="0"/>
                <a:cs typeface="Calibri" panose="020F0502020204030204" pitchFamily="34" charset="0"/>
              </a:rPr>
              <a:t>Regulatory Environment</a:t>
            </a:r>
            <a:r>
              <a:rPr lang="en-US" sz="1800" b="0" i="0" dirty="0">
                <a:solidFill>
                  <a:srgbClr val="0D0D0D"/>
                </a:solidFill>
                <a:effectLst/>
                <a:latin typeface="Calibri" panose="020F0502020204030204" pitchFamily="34" charset="0"/>
                <a:cs typeface="Calibri" panose="020F0502020204030204" pitchFamily="34" charset="0"/>
              </a:rPr>
              <a:t>: Changes in regulatory policies related to coal ore mining, transportation, or environmental regulations may impact market dynamics and pose challenges for market participants to adapt to new compliance requirements.</a:t>
            </a:r>
          </a:p>
          <a:p>
            <a:pPr algn="l"/>
            <a:endParaRPr lang="en-US" sz="1800" b="0" i="0" dirty="0">
              <a:solidFill>
                <a:srgbClr val="0D0D0D"/>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1800" b="1" i="0" dirty="0">
                <a:solidFill>
                  <a:srgbClr val="0D0D0D"/>
                </a:solidFill>
                <a:effectLst/>
                <a:latin typeface="Calibri" panose="020F0502020204030204" pitchFamily="34" charset="0"/>
                <a:cs typeface="Calibri" panose="020F0502020204030204" pitchFamily="34" charset="0"/>
              </a:rPr>
              <a:t>Technological Disruption</a:t>
            </a:r>
            <a:r>
              <a:rPr lang="en-US" sz="1800" b="0" i="0" dirty="0">
                <a:solidFill>
                  <a:srgbClr val="0D0D0D"/>
                </a:solidFill>
                <a:effectLst/>
                <a:latin typeface="Calibri" panose="020F0502020204030204" pitchFamily="34" charset="0"/>
                <a:cs typeface="Calibri" panose="020F0502020204030204" pitchFamily="34" charset="0"/>
              </a:rPr>
              <a:t>: Advancements in renewable energy technologies and alternative energy sources may disrupt the coal ore market by providing cleaner and more sustainable alternatives. Market participants need to adapt to technological innovations and diversify their portfolios to mitigate risks associated with industry disruption.</a:t>
            </a:r>
          </a:p>
          <a:p>
            <a:endParaRPr lang="en-IN" dirty="0"/>
          </a:p>
        </p:txBody>
      </p:sp>
    </p:spTree>
    <p:extLst>
      <p:ext uri="{BB962C8B-B14F-4D97-AF65-F5344CB8AC3E}">
        <p14:creationId xmlns:p14="http://schemas.microsoft.com/office/powerpoint/2010/main" val="3931009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474;p31">
            <a:extLst>
              <a:ext uri="{FF2B5EF4-FFF2-40B4-BE49-F238E27FC236}">
                <a16:creationId xmlns:a16="http://schemas.microsoft.com/office/drawing/2014/main" id="{F1F69D1A-5242-45EB-84CF-CA63C511BF6C}"/>
              </a:ext>
            </a:extLst>
          </p:cNvPr>
          <p:cNvSpPr txBox="1">
            <a:spLocks noGrp="1"/>
          </p:cNvSpPr>
          <p:nvPr>
            <p:ph type="title"/>
          </p:nvPr>
        </p:nvSpPr>
        <p:spPr>
          <a:xfrm>
            <a:off x="155575" y="116579"/>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panose="02040502050405020303"/>
              <a:buNone/>
            </a:pPr>
            <a:r>
              <a:rPr lang="en-US" sz="3200" b="1" dirty="0">
                <a:latin typeface="Times New Roman" panose="02020603050405020304"/>
                <a:ea typeface="Times New Roman" panose="02020603050405020304"/>
                <a:cs typeface="Times New Roman" panose="02020603050405020304"/>
                <a:sym typeface="Times New Roman" panose="02020603050405020304"/>
              </a:rPr>
              <a:t>Future Scopes </a:t>
            </a:r>
            <a:endParaRPr sz="3200"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Box 3">
            <a:extLst>
              <a:ext uri="{FF2B5EF4-FFF2-40B4-BE49-F238E27FC236}">
                <a16:creationId xmlns:a16="http://schemas.microsoft.com/office/drawing/2014/main" id="{416E8C83-5271-473C-BDDC-B5E5A96E3D9E}"/>
              </a:ext>
            </a:extLst>
          </p:cNvPr>
          <p:cNvSpPr txBox="1"/>
          <p:nvPr/>
        </p:nvSpPr>
        <p:spPr>
          <a:xfrm>
            <a:off x="1097280" y="1364566"/>
            <a:ext cx="9700504" cy="2800767"/>
          </a:xfrm>
          <a:prstGeom prst="rect">
            <a:avLst/>
          </a:prstGeom>
          <a:noFill/>
        </p:spPr>
        <p:txBody>
          <a:bodyPr wrap="square" rtlCol="0">
            <a:spAutoFit/>
          </a:bodyPr>
          <a:lstStyle/>
          <a:p>
            <a:pPr algn="l">
              <a:buFont typeface="Arial" panose="020B0604020202020204" pitchFamily="34" charset="0"/>
              <a:buChar char="•"/>
            </a:pPr>
            <a:r>
              <a:rPr lang="en-US" sz="1800" b="1" i="0" dirty="0">
                <a:solidFill>
                  <a:srgbClr val="0D0D0D"/>
                </a:solidFill>
                <a:effectLst/>
                <a:latin typeface="Calibri" panose="020F0502020204030204" pitchFamily="34" charset="0"/>
                <a:cs typeface="Calibri" panose="020F0502020204030204" pitchFamily="34" charset="0"/>
              </a:rPr>
              <a:t>Continued Growth</a:t>
            </a:r>
            <a:r>
              <a:rPr lang="en-US" sz="1800" b="0" i="0" dirty="0">
                <a:solidFill>
                  <a:srgbClr val="0D0D0D"/>
                </a:solidFill>
                <a:effectLst/>
                <a:latin typeface="Calibri" panose="020F0502020204030204" pitchFamily="34" charset="0"/>
                <a:cs typeface="Calibri" panose="020F0502020204030204" pitchFamily="34" charset="0"/>
              </a:rPr>
              <a:t>: The overall upward trends observed across various metrics suggest a positive outlook for the coal ore market. Factors such as increasing demand, technological advancements, or changes in regulations may contribute to sustained growth.</a:t>
            </a:r>
          </a:p>
          <a:p>
            <a:pPr algn="l"/>
            <a:endParaRPr lang="en-US" sz="1800" b="0" i="0" dirty="0">
              <a:solidFill>
                <a:srgbClr val="0D0D0D"/>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1800" b="1" i="0" dirty="0">
                <a:solidFill>
                  <a:srgbClr val="0D0D0D"/>
                </a:solidFill>
                <a:effectLst/>
                <a:latin typeface="Calibri" panose="020F0502020204030204" pitchFamily="34" charset="0"/>
                <a:cs typeface="Calibri" panose="020F0502020204030204" pitchFamily="34" charset="0"/>
              </a:rPr>
              <a:t>Market Expansion</a:t>
            </a:r>
            <a:r>
              <a:rPr lang="en-US" sz="1800" b="0" i="0" dirty="0">
                <a:solidFill>
                  <a:srgbClr val="0D0D0D"/>
                </a:solidFill>
                <a:effectLst/>
                <a:latin typeface="Calibri" panose="020F0502020204030204" pitchFamily="34" charset="0"/>
                <a:cs typeface="Calibri" panose="020F0502020204030204" pitchFamily="34" charset="0"/>
              </a:rPr>
              <a:t>: With forecasted increases in trend values and average prices, there is potential for the coal ore market to expand further, attracting new investors and stakeholders.</a:t>
            </a:r>
          </a:p>
          <a:p>
            <a:pPr algn="l"/>
            <a:endParaRPr lang="en-US" sz="1800" b="0" i="0" dirty="0">
              <a:solidFill>
                <a:srgbClr val="0D0D0D"/>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US" sz="1800" b="1" i="0" dirty="0">
                <a:solidFill>
                  <a:srgbClr val="0D0D0D"/>
                </a:solidFill>
                <a:effectLst/>
                <a:latin typeface="Calibri" panose="020F0502020204030204" pitchFamily="34" charset="0"/>
                <a:cs typeface="Calibri" panose="020F0502020204030204" pitchFamily="34" charset="0"/>
              </a:rPr>
              <a:t>Opportunities for Investment</a:t>
            </a:r>
            <a:r>
              <a:rPr lang="en-US" sz="1800" b="0" i="0" dirty="0">
                <a:solidFill>
                  <a:srgbClr val="0D0D0D"/>
                </a:solidFill>
                <a:effectLst/>
                <a:latin typeface="Calibri" panose="020F0502020204030204" pitchFamily="34" charset="0"/>
                <a:cs typeface="Calibri" panose="020F0502020204030204" pitchFamily="34" charset="0"/>
              </a:rPr>
              <a:t>: The projected growth trajectory presents opportunities for investors to capitalize on the rising market trends and potentially generate significant returns on investments.</a:t>
            </a:r>
          </a:p>
          <a:p>
            <a:endParaRPr lang="en-IN" dirty="0"/>
          </a:p>
        </p:txBody>
      </p:sp>
    </p:spTree>
    <p:extLst>
      <p:ext uri="{BB962C8B-B14F-4D97-AF65-F5344CB8AC3E}">
        <p14:creationId xmlns:p14="http://schemas.microsoft.com/office/powerpoint/2010/main" val="1892985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cxnSp>
        <p:nvCxnSpPr>
          <p:cNvPr id="144" name="Google Shape;144;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145" name="Google Shape;145;p60" descr="Attitudes 2 Animal Cognition Survey – The Anthrozoologist"/>
          <p:cNvPicPr preferRelativeResize="0"/>
          <p:nvPr/>
        </p:nvPicPr>
        <p:blipFill rotWithShape="1">
          <a:blip r:embed="rId3">
            <a:alphaModFix/>
          </a:blip>
          <a:srcRect/>
          <a:stretch/>
        </p:blipFill>
        <p:spPr>
          <a:xfrm>
            <a:off x="3110415" y="272435"/>
            <a:ext cx="5971172" cy="5971172"/>
          </a:xfrm>
          <a:prstGeom prst="rect">
            <a:avLst/>
          </a:prstGeom>
          <a:noFill/>
          <a:ln>
            <a:noFill/>
          </a:ln>
        </p:spPr>
      </p:pic>
      <p:pic>
        <p:nvPicPr>
          <p:cNvPr id="146" name="Google Shape;146;p60" descr="360DigiTMG Reviews - 52 Reviews of 360digitmg.com | Sitejabber"/>
          <p:cNvPicPr preferRelativeResize="0"/>
          <p:nvPr/>
        </p:nvPicPr>
        <p:blipFill rotWithShape="1">
          <a:blip r:embed="rId4">
            <a:alphaModFix/>
          </a:blip>
          <a:srcRect/>
          <a:stretch/>
        </p:blipFill>
        <p:spPr>
          <a:xfrm>
            <a:off x="9723552" y="5952931"/>
            <a:ext cx="2277039" cy="8083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gf3a8d4be09_2_92"/>
          <p:cNvSpPr txBox="1">
            <a:spLocks noGrp="1"/>
          </p:cNvSpPr>
          <p:nvPr>
            <p:ph type="title"/>
          </p:nvPr>
        </p:nvSpPr>
        <p:spPr>
          <a:xfrm>
            <a:off x="228600" y="191607"/>
            <a:ext cx="10515600" cy="535500"/>
          </a:xfrm>
          <a:prstGeom prst="rect">
            <a:avLst/>
          </a:prstGeom>
          <a:noFill/>
          <a:ln>
            <a:noFill/>
          </a:ln>
        </p:spPr>
        <p:txBody>
          <a:bodyPr spcFirstLastPara="1" wrap="square" lIns="91400" tIns="45675" rIns="91400" bIns="45675" anchor="ctr" anchorCtr="0">
            <a:spAutoFit/>
          </a:bodyPr>
          <a:lstStyle/>
          <a:p>
            <a:pPr marL="25400" marR="0" lvl="0" algn="l" rtl="0">
              <a:lnSpc>
                <a:spcPct val="90000"/>
              </a:lnSpc>
              <a:spcBef>
                <a:spcPts val="0"/>
              </a:spcBef>
              <a:spcAft>
                <a:spcPts val="0"/>
              </a:spcAft>
              <a:buClr>
                <a:schemeClr val="dk1"/>
              </a:buClr>
              <a:buSzPts val="3200"/>
            </a:pPr>
            <a:r>
              <a:rPr lang="en-US" sz="3200" b="1" i="0" u="none" strike="noStrike" cap="none" dirty="0">
                <a:solidFill>
                  <a:schemeClr val="dk1"/>
                </a:solidFill>
                <a:latin typeface="Times New Roman"/>
                <a:ea typeface="Times New Roman"/>
                <a:cs typeface="Times New Roman"/>
                <a:sym typeface="Times New Roman"/>
              </a:rPr>
              <a:t>Project Architecture - Data F</a:t>
            </a:r>
            <a:r>
              <a:rPr lang="en-US" sz="3200" b="1" dirty="0">
                <a:solidFill>
                  <a:schemeClr val="dk1"/>
                </a:solidFill>
                <a:latin typeface="Times New Roman"/>
                <a:ea typeface="Times New Roman"/>
                <a:cs typeface="Times New Roman"/>
                <a:sym typeface="Times New Roman"/>
              </a:rPr>
              <a:t>low Diagram</a:t>
            </a:r>
            <a:endParaRPr lang="en-US" sz="1600" b="1" dirty="0"/>
          </a:p>
        </p:txBody>
      </p:sp>
      <p:sp>
        <p:nvSpPr>
          <p:cNvPr id="96" name="Google Shape;96;gf3a8d4be09_2_92"/>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
        <p:nvSpPr>
          <p:cNvPr id="97" name="Google Shape;97;gf3a8d4be09_2_92"/>
          <p:cNvSpPr txBox="1"/>
          <p:nvPr/>
        </p:nvSpPr>
        <p:spPr>
          <a:xfrm>
            <a:off x="4099475" y="1187700"/>
            <a:ext cx="21648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Calibri"/>
              <a:ea typeface="Calibri"/>
              <a:cs typeface="Calibri"/>
              <a:sym typeface="Calibri"/>
            </a:endParaRPr>
          </a:p>
        </p:txBody>
      </p:sp>
      <p:sp>
        <p:nvSpPr>
          <p:cNvPr id="98" name="Google Shape;98;gf3a8d4be09_2_92"/>
          <p:cNvSpPr txBox="1"/>
          <p:nvPr/>
        </p:nvSpPr>
        <p:spPr>
          <a:xfrm>
            <a:off x="6053425" y="2493975"/>
            <a:ext cx="34098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Calibri"/>
              <a:ea typeface="Calibri"/>
              <a:cs typeface="Calibri"/>
              <a:sym typeface="Calibri"/>
            </a:endParaRPr>
          </a:p>
        </p:txBody>
      </p:sp>
      <p:sp>
        <p:nvSpPr>
          <p:cNvPr id="99" name="Google Shape;99;gf3a8d4be09_2_92"/>
          <p:cNvSpPr txBox="1"/>
          <p:nvPr/>
        </p:nvSpPr>
        <p:spPr>
          <a:xfrm>
            <a:off x="5938500" y="3792975"/>
            <a:ext cx="3275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000000"/>
              </a:solidFill>
              <a:latin typeface="Calibri"/>
              <a:ea typeface="Calibri"/>
              <a:cs typeface="Calibri"/>
              <a:sym typeface="Calibri"/>
            </a:endParaRPr>
          </a:p>
        </p:txBody>
      </p:sp>
      <p:sp>
        <p:nvSpPr>
          <p:cNvPr id="100" name="Google Shape;100;gf3a8d4be09_2_92"/>
          <p:cNvSpPr txBox="1"/>
          <p:nvPr/>
        </p:nvSpPr>
        <p:spPr>
          <a:xfrm>
            <a:off x="-1091900" y="2720225"/>
            <a:ext cx="3888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000000"/>
              </a:solidFill>
              <a:latin typeface="Calibri"/>
              <a:ea typeface="Calibri"/>
              <a:cs typeface="Calibri"/>
              <a:sym typeface="Calibri"/>
            </a:endParaRPr>
          </a:p>
        </p:txBody>
      </p:sp>
      <p:pic>
        <p:nvPicPr>
          <p:cNvPr id="101" name="Google Shape;101;gf3a8d4be09_2_92" descr="360DigiTMG Reviews - 52 Reviews of 360digitmg.com | Sitejabber"/>
          <p:cNvPicPr preferRelativeResize="0"/>
          <p:nvPr/>
        </p:nvPicPr>
        <p:blipFill rotWithShape="1">
          <a:blip r:embed="rId3">
            <a:alphaModFix/>
          </a:blip>
          <a:srcRect/>
          <a:stretch/>
        </p:blipFill>
        <p:spPr>
          <a:xfrm>
            <a:off x="9753110" y="5945834"/>
            <a:ext cx="2277039" cy="808338"/>
          </a:xfrm>
          <a:prstGeom prst="rect">
            <a:avLst/>
          </a:prstGeom>
          <a:noFill/>
          <a:ln>
            <a:noFill/>
          </a:ln>
        </p:spPr>
      </p:pic>
      <p:pic>
        <p:nvPicPr>
          <p:cNvPr id="9" name="Picture 8" descr="Screenshot (280)">
            <a:extLst>
              <a:ext uri="{FF2B5EF4-FFF2-40B4-BE49-F238E27FC236}">
                <a16:creationId xmlns:a16="http://schemas.microsoft.com/office/drawing/2014/main" id="{8E169AF0-4A46-4DE2-B1BB-804B2C64256A}"/>
              </a:ext>
            </a:extLst>
          </p:cNvPr>
          <p:cNvPicPr>
            <a:picLocks noChangeAspect="1"/>
          </p:cNvPicPr>
          <p:nvPr/>
        </p:nvPicPr>
        <p:blipFill>
          <a:blip r:embed="rId4"/>
          <a:stretch>
            <a:fillRect/>
          </a:stretch>
        </p:blipFill>
        <p:spPr>
          <a:xfrm>
            <a:off x="754062" y="1248773"/>
            <a:ext cx="10683875" cy="44850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19c79fd7f2_1_58"/>
          <p:cNvSpPr txBox="1">
            <a:spLocks noGrp="1"/>
          </p:cNvSpPr>
          <p:nvPr>
            <p:ph type="title"/>
          </p:nvPr>
        </p:nvSpPr>
        <p:spPr>
          <a:xfrm>
            <a:off x="202467" y="187448"/>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panose="02040502050405020303"/>
              <a:buNone/>
            </a:pPr>
            <a:r>
              <a:rPr lang="en-US" sz="3200" b="1">
                <a:latin typeface="Times New Roman" panose="02020603050405020304"/>
                <a:ea typeface="Times New Roman" panose="02020603050405020304"/>
                <a:cs typeface="Times New Roman" panose="02020603050405020304"/>
                <a:sym typeface="Times New Roman" panose="02020603050405020304"/>
              </a:rPr>
              <a:t>Technical Stacks</a:t>
            </a:r>
            <a:endParaRPr sz="3200" b="1">
              <a:latin typeface="Times New Roman" panose="02020603050405020304"/>
              <a:ea typeface="Times New Roman" panose="02020603050405020304"/>
              <a:cs typeface="Times New Roman" panose="02020603050405020304"/>
              <a:sym typeface="Times New Roman" panose="02020603050405020304"/>
            </a:endParaRPr>
          </a:p>
        </p:txBody>
      </p:sp>
      <p:sp>
        <p:nvSpPr>
          <p:cNvPr id="183" name="Google Shape;183;g119c79fd7f2_1_58" descr="GitHub - serengil/deepface: A Lightweight Face Recognition and Facial  Attribute Analysis (Age, Gender, Emotion and Race) Library for Python"/>
          <p:cNvSpPr/>
          <p:nvPr/>
        </p:nvSpPr>
        <p:spPr>
          <a:xfrm>
            <a:off x="155575" y="-144463"/>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4" name="Google Shape;184;g119c79fd7f2_1_58" descr="GitHub - serengil/deepface: A Lightweight Face Recognition and Facial  Attribute Analysis (Age, Gender, Emotion and Race) Library for Python"/>
          <p:cNvSpPr/>
          <p:nvPr/>
        </p:nvSpPr>
        <p:spPr>
          <a:xfrm>
            <a:off x="307975" y="7937"/>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 name="Picture 2" descr="mysql"/>
          <p:cNvPicPr>
            <a:picLocks noChangeAspect="1"/>
          </p:cNvPicPr>
          <p:nvPr/>
        </p:nvPicPr>
        <p:blipFill>
          <a:blip r:embed="rId3"/>
          <a:stretch>
            <a:fillRect/>
          </a:stretch>
        </p:blipFill>
        <p:spPr>
          <a:xfrm>
            <a:off x="4334510" y="4187190"/>
            <a:ext cx="1251585" cy="911860"/>
          </a:xfrm>
          <a:prstGeom prst="rect">
            <a:avLst/>
          </a:prstGeom>
        </p:spPr>
      </p:pic>
      <p:pic>
        <p:nvPicPr>
          <p:cNvPr id="4" name="Picture 3" descr="sql-server"/>
          <p:cNvPicPr>
            <a:picLocks noChangeAspect="1"/>
          </p:cNvPicPr>
          <p:nvPr/>
        </p:nvPicPr>
        <p:blipFill>
          <a:blip r:embed="rId4"/>
          <a:stretch>
            <a:fillRect/>
          </a:stretch>
        </p:blipFill>
        <p:spPr>
          <a:xfrm>
            <a:off x="4469130" y="2293620"/>
            <a:ext cx="1043305" cy="795655"/>
          </a:xfrm>
          <a:prstGeom prst="rect">
            <a:avLst/>
          </a:prstGeom>
        </p:spPr>
      </p:pic>
      <p:pic>
        <p:nvPicPr>
          <p:cNvPr id="5" name="Picture 4" descr="python (1)"/>
          <p:cNvPicPr>
            <a:picLocks noChangeAspect="1"/>
          </p:cNvPicPr>
          <p:nvPr/>
        </p:nvPicPr>
        <p:blipFill>
          <a:blip r:embed="rId5"/>
          <a:stretch>
            <a:fillRect/>
          </a:stretch>
        </p:blipFill>
        <p:spPr>
          <a:xfrm>
            <a:off x="1801495" y="2280920"/>
            <a:ext cx="957580" cy="850900"/>
          </a:xfrm>
          <a:prstGeom prst="rect">
            <a:avLst/>
          </a:prstGeom>
        </p:spPr>
      </p:pic>
      <p:pic>
        <p:nvPicPr>
          <p:cNvPr id="100" name="Picture 99"/>
          <p:cNvPicPr/>
          <p:nvPr/>
        </p:nvPicPr>
        <p:blipFill>
          <a:blip r:embed="rId6"/>
          <a:stretch>
            <a:fillRect/>
          </a:stretch>
        </p:blipFill>
        <p:spPr>
          <a:xfrm>
            <a:off x="7043420" y="2626995"/>
            <a:ext cx="2056130" cy="2040890"/>
          </a:xfrm>
          <a:prstGeom prst="rect">
            <a:avLst/>
          </a:prstGeom>
          <a:noFill/>
          <a:ln w="9525">
            <a:noFill/>
          </a:ln>
        </p:spPr>
      </p:pic>
      <p:pic>
        <p:nvPicPr>
          <p:cNvPr id="101" name="Picture 100"/>
          <p:cNvPicPr/>
          <p:nvPr/>
        </p:nvPicPr>
        <p:blipFill>
          <a:blip r:embed="rId7"/>
          <a:stretch>
            <a:fillRect/>
          </a:stretch>
        </p:blipFill>
        <p:spPr>
          <a:xfrm>
            <a:off x="949325" y="3934460"/>
            <a:ext cx="1432560" cy="1025525"/>
          </a:xfrm>
          <a:prstGeom prst="rect">
            <a:avLst/>
          </a:prstGeom>
          <a:noFill/>
          <a:ln w="9525">
            <a:noFill/>
          </a:ln>
        </p:spPr>
      </p:pic>
      <p:pic>
        <p:nvPicPr>
          <p:cNvPr id="102" name="Picture 101"/>
          <p:cNvPicPr/>
          <p:nvPr/>
        </p:nvPicPr>
        <p:blipFill>
          <a:blip r:embed="rId8"/>
          <a:stretch>
            <a:fillRect/>
          </a:stretch>
        </p:blipFill>
        <p:spPr>
          <a:xfrm>
            <a:off x="9301480" y="2834640"/>
            <a:ext cx="1903730" cy="1340485"/>
          </a:xfrm>
          <a:prstGeom prst="rect">
            <a:avLst/>
          </a:prstGeom>
          <a:noFill/>
          <a:ln w="9525">
            <a:noFill/>
          </a:ln>
        </p:spPr>
      </p:pic>
      <p:sp>
        <p:nvSpPr>
          <p:cNvPr id="6" name="Text Box 5"/>
          <p:cNvSpPr txBox="1"/>
          <p:nvPr/>
        </p:nvSpPr>
        <p:spPr>
          <a:xfrm>
            <a:off x="1858010" y="835025"/>
            <a:ext cx="3409315" cy="829945"/>
          </a:xfrm>
          <a:prstGeom prst="rect">
            <a:avLst/>
          </a:prstGeom>
          <a:noFill/>
        </p:spPr>
        <p:txBody>
          <a:bodyPr wrap="square" rtlCol="0">
            <a:spAutoFit/>
          </a:bodyPr>
          <a:lstStyle/>
          <a:p>
            <a:pPr algn="ctr"/>
            <a:r>
              <a:rPr lang="en-US" sz="1600" b="1">
                <a:gradFill>
                  <a:gsLst>
                    <a:gs pos="0">
                      <a:srgbClr val="012D86"/>
                    </a:gs>
                    <a:gs pos="100000">
                      <a:srgbClr val="0E2557"/>
                    </a:gs>
                  </a:gsLst>
                  <a:lin scaled="0"/>
                </a:gradFill>
                <a:latin typeface="Times New Roman" panose="02020603050405020304"/>
                <a:ea typeface="Times New Roman" panose="02020603050405020304"/>
                <a:cs typeface="Times New Roman" panose="02020603050405020304"/>
                <a:sym typeface="Times New Roman" panose="02020603050405020304"/>
              </a:rPr>
              <a:t>Exploratory Data Analysis(EDA) </a:t>
            </a:r>
          </a:p>
          <a:p>
            <a:pPr algn="ctr"/>
            <a:r>
              <a:rPr lang="en-US" sz="1600" b="1">
                <a:gradFill>
                  <a:gsLst>
                    <a:gs pos="0">
                      <a:srgbClr val="012D86"/>
                    </a:gs>
                    <a:gs pos="100000">
                      <a:srgbClr val="0E2557"/>
                    </a:gs>
                  </a:gsLst>
                  <a:lin scaled="0"/>
                </a:gradFill>
              </a:rPr>
              <a:t>and</a:t>
            </a:r>
          </a:p>
          <a:p>
            <a:pPr algn="ctr"/>
            <a:r>
              <a:rPr lang="en-US" sz="1600" b="1">
                <a:gradFill>
                  <a:gsLst>
                    <a:gs pos="0">
                      <a:srgbClr val="012D86"/>
                    </a:gs>
                    <a:gs pos="100000">
                      <a:srgbClr val="0E2557"/>
                    </a:gs>
                  </a:gsLst>
                  <a:lin scaled="0"/>
                </a:gradFill>
              </a:rPr>
              <a:t> Data Pre-</a:t>
            </a:r>
            <a:r>
              <a:rPr lang="en-US" sz="1600" b="1">
                <a:gradFill>
                  <a:gsLst>
                    <a:gs pos="0">
                      <a:srgbClr val="012D86"/>
                    </a:gs>
                    <a:gs pos="100000">
                      <a:srgbClr val="0E2557"/>
                    </a:gs>
                  </a:gsLst>
                  <a:lin scaled="0"/>
                </a:gradFill>
                <a:latin typeface="Times New Roman" panose="02020603050405020304"/>
                <a:ea typeface="Times New Roman" panose="02020603050405020304"/>
                <a:cs typeface="Times New Roman" panose="02020603050405020304"/>
                <a:sym typeface="Times New Roman" panose="02020603050405020304"/>
              </a:rPr>
              <a:t> Processing </a:t>
            </a:r>
          </a:p>
        </p:txBody>
      </p:sp>
      <p:sp>
        <p:nvSpPr>
          <p:cNvPr id="7" name="Text Box 6"/>
          <p:cNvSpPr txBox="1"/>
          <p:nvPr/>
        </p:nvSpPr>
        <p:spPr>
          <a:xfrm>
            <a:off x="8443595" y="921385"/>
            <a:ext cx="1877695" cy="524510"/>
          </a:xfrm>
          <a:prstGeom prst="rect">
            <a:avLst/>
          </a:prstGeom>
          <a:noFill/>
        </p:spPr>
        <p:txBody>
          <a:bodyPr wrap="square" rtlCol="0">
            <a:noAutofit/>
          </a:bodyPr>
          <a:lstStyle/>
          <a:p>
            <a:r>
              <a:rPr lang="en-US" sz="1600" b="1">
                <a:gradFill>
                  <a:gsLst>
                    <a:gs pos="0">
                      <a:srgbClr val="012D86"/>
                    </a:gs>
                    <a:gs pos="100000">
                      <a:srgbClr val="0E2557"/>
                    </a:gs>
                  </a:gsLst>
                  <a:lin scaled="0"/>
                </a:gradFill>
                <a:latin typeface="Times New Roman" panose="02020603050405020304"/>
                <a:ea typeface="Times New Roman" panose="02020603050405020304"/>
                <a:cs typeface="Times New Roman" panose="02020603050405020304"/>
              </a:rPr>
              <a:t>Visualization </a:t>
            </a:r>
            <a:endParaRPr lang="en-US"/>
          </a:p>
        </p:txBody>
      </p:sp>
      <p:pic>
        <p:nvPicPr>
          <p:cNvPr id="8" name="Picture 7" descr="down-chevron"/>
          <p:cNvPicPr>
            <a:picLocks noChangeAspect="1"/>
          </p:cNvPicPr>
          <p:nvPr/>
        </p:nvPicPr>
        <p:blipFill>
          <a:blip r:embed="rId9"/>
          <a:stretch>
            <a:fillRect/>
          </a:stretch>
        </p:blipFill>
        <p:spPr>
          <a:xfrm>
            <a:off x="3285490" y="1738630"/>
            <a:ext cx="599440" cy="377825"/>
          </a:xfrm>
          <a:prstGeom prst="rect">
            <a:avLst/>
          </a:prstGeom>
        </p:spPr>
      </p:pic>
      <p:pic>
        <p:nvPicPr>
          <p:cNvPr id="9" name="Picture 8" descr="down-chevron"/>
          <p:cNvPicPr>
            <a:picLocks noChangeAspect="1"/>
          </p:cNvPicPr>
          <p:nvPr/>
        </p:nvPicPr>
        <p:blipFill>
          <a:blip r:embed="rId9"/>
          <a:stretch>
            <a:fillRect/>
          </a:stretch>
        </p:blipFill>
        <p:spPr>
          <a:xfrm>
            <a:off x="8867140" y="1464945"/>
            <a:ext cx="599440" cy="377825"/>
          </a:xfrm>
          <a:prstGeom prst="rect">
            <a:avLst/>
          </a:prstGeom>
        </p:spPr>
      </p:pic>
      <p:sp>
        <p:nvSpPr>
          <p:cNvPr id="10" name="Text Box 9"/>
          <p:cNvSpPr txBox="1"/>
          <p:nvPr/>
        </p:nvSpPr>
        <p:spPr>
          <a:xfrm>
            <a:off x="1578610" y="3198495"/>
            <a:ext cx="1402715" cy="415925"/>
          </a:xfrm>
          <a:prstGeom prst="rect">
            <a:avLst/>
          </a:prstGeom>
          <a:noFill/>
        </p:spPr>
        <p:txBody>
          <a:bodyPr wrap="square" rtlCol="0">
            <a:noAutofit/>
          </a:bodyPr>
          <a:lstStyle/>
          <a:p>
            <a:pPr algn="ctr"/>
            <a:r>
              <a:rPr lang="en-US" b="1">
                <a:gradFill>
                  <a:gsLst>
                    <a:gs pos="0">
                      <a:srgbClr val="012D86"/>
                    </a:gs>
                    <a:gs pos="100000">
                      <a:srgbClr val="0E2557"/>
                    </a:gs>
                  </a:gsLst>
                  <a:lin scaled="0"/>
                </a:gradFill>
              </a:rPr>
              <a:t>Python</a:t>
            </a:r>
          </a:p>
        </p:txBody>
      </p:sp>
      <p:sp>
        <p:nvSpPr>
          <p:cNvPr id="11" name="Text Box 10"/>
          <p:cNvSpPr txBox="1"/>
          <p:nvPr/>
        </p:nvSpPr>
        <p:spPr>
          <a:xfrm>
            <a:off x="4216400" y="3164840"/>
            <a:ext cx="1402715" cy="415925"/>
          </a:xfrm>
          <a:prstGeom prst="rect">
            <a:avLst/>
          </a:prstGeom>
          <a:noFill/>
        </p:spPr>
        <p:txBody>
          <a:bodyPr wrap="square" rtlCol="0">
            <a:noAutofit/>
          </a:bodyPr>
          <a:lstStyle/>
          <a:p>
            <a:pPr algn="ctr"/>
            <a:r>
              <a:rPr lang="en-US" b="1">
                <a:gradFill>
                  <a:gsLst>
                    <a:gs pos="0">
                      <a:srgbClr val="012D86"/>
                    </a:gs>
                    <a:gs pos="100000">
                      <a:srgbClr val="0E2557"/>
                    </a:gs>
                  </a:gsLst>
                  <a:lin scaled="0"/>
                </a:gradFill>
              </a:rPr>
              <a:t>SQL</a:t>
            </a:r>
          </a:p>
        </p:txBody>
      </p:sp>
      <p:pic>
        <p:nvPicPr>
          <p:cNvPr id="12" name="Picture 11" descr="down-chevron"/>
          <p:cNvPicPr>
            <a:picLocks noChangeAspect="1"/>
          </p:cNvPicPr>
          <p:nvPr/>
        </p:nvPicPr>
        <p:blipFill>
          <a:blip r:embed="rId9"/>
          <a:stretch>
            <a:fillRect/>
          </a:stretch>
        </p:blipFill>
        <p:spPr>
          <a:xfrm>
            <a:off x="4633595" y="3527425"/>
            <a:ext cx="599440" cy="377825"/>
          </a:xfrm>
          <a:prstGeom prst="rect">
            <a:avLst/>
          </a:prstGeom>
        </p:spPr>
      </p:pic>
      <p:pic>
        <p:nvPicPr>
          <p:cNvPr id="13" name="Picture 12" descr="down-chevron"/>
          <p:cNvPicPr>
            <a:picLocks noChangeAspect="1"/>
          </p:cNvPicPr>
          <p:nvPr/>
        </p:nvPicPr>
        <p:blipFill>
          <a:blip r:embed="rId9"/>
          <a:stretch>
            <a:fillRect/>
          </a:stretch>
        </p:blipFill>
        <p:spPr>
          <a:xfrm>
            <a:off x="1993265" y="3547745"/>
            <a:ext cx="599440" cy="377825"/>
          </a:xfrm>
          <a:prstGeom prst="rect">
            <a:avLst/>
          </a:prstGeom>
        </p:spPr>
      </p:pic>
      <p:sp>
        <p:nvSpPr>
          <p:cNvPr id="14" name="Rounded Rectangle 13"/>
          <p:cNvSpPr/>
          <p:nvPr/>
        </p:nvSpPr>
        <p:spPr>
          <a:xfrm>
            <a:off x="764540" y="2141220"/>
            <a:ext cx="5656580" cy="3898265"/>
          </a:xfrm>
          <a:prstGeom prst="roundRect">
            <a:avLst/>
          </a:prstGeom>
          <a:noFill/>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5" name="Rounded Rectangle 14"/>
          <p:cNvSpPr/>
          <p:nvPr/>
        </p:nvSpPr>
        <p:spPr>
          <a:xfrm>
            <a:off x="7014845" y="2402840"/>
            <a:ext cx="4426585" cy="293052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6" name="Text Box 15"/>
          <p:cNvSpPr txBox="1"/>
          <p:nvPr/>
        </p:nvSpPr>
        <p:spPr>
          <a:xfrm>
            <a:off x="9603740" y="3975100"/>
            <a:ext cx="1402715" cy="510540"/>
          </a:xfrm>
          <a:prstGeom prst="rect">
            <a:avLst/>
          </a:prstGeom>
          <a:noFill/>
        </p:spPr>
        <p:txBody>
          <a:bodyPr wrap="square" rtlCol="0">
            <a:noAutofit/>
          </a:bodyPr>
          <a:lstStyle/>
          <a:p>
            <a:pPr algn="ctr"/>
            <a:r>
              <a:rPr lang="en-US" b="1">
                <a:gradFill>
                  <a:gsLst>
                    <a:gs pos="0">
                      <a:srgbClr val="007BD3"/>
                    </a:gs>
                    <a:gs pos="100000">
                      <a:srgbClr val="034373"/>
                    </a:gs>
                  </a:gsLst>
                  <a:lin scaled="0"/>
                </a:gradFill>
              </a:rPr>
              <a:t>Google looker </a:t>
            </a:r>
          </a:p>
          <a:p>
            <a:pPr algn="ctr"/>
            <a:r>
              <a:rPr lang="en-US" b="1">
                <a:gradFill>
                  <a:gsLst>
                    <a:gs pos="0">
                      <a:srgbClr val="007BD3"/>
                    </a:gs>
                    <a:gs pos="100000">
                      <a:srgbClr val="034373"/>
                    </a:gs>
                  </a:gsLst>
                  <a:lin scaled="0"/>
                </a:gradFill>
              </a:rPr>
              <a:t>Studio </a:t>
            </a:r>
          </a:p>
        </p:txBody>
      </p:sp>
      <p:sp>
        <p:nvSpPr>
          <p:cNvPr id="17" name="Text Box 16"/>
          <p:cNvSpPr txBox="1"/>
          <p:nvPr/>
        </p:nvSpPr>
        <p:spPr>
          <a:xfrm>
            <a:off x="7603490" y="4109720"/>
            <a:ext cx="1402715" cy="415925"/>
          </a:xfrm>
          <a:prstGeom prst="rect">
            <a:avLst/>
          </a:prstGeom>
          <a:noFill/>
        </p:spPr>
        <p:txBody>
          <a:bodyPr wrap="square" rtlCol="0">
            <a:noAutofit/>
          </a:bodyPr>
          <a:lstStyle/>
          <a:p>
            <a:pPr algn="ctr"/>
            <a:r>
              <a:rPr lang="en-US" b="1">
                <a:gradFill>
                  <a:gsLst>
                    <a:gs pos="0">
                      <a:srgbClr val="007BD3"/>
                    </a:gs>
                    <a:gs pos="100000">
                      <a:srgbClr val="034373"/>
                    </a:gs>
                  </a:gsLst>
                  <a:lin scaled="0"/>
                </a:gradFill>
              </a:rPr>
              <a:t>Power Bi</a:t>
            </a:r>
            <a:endParaRPr lang="en-US" b="1">
              <a:gradFill>
                <a:gsLst>
                  <a:gs pos="0">
                    <a:srgbClr val="012D86"/>
                  </a:gs>
                  <a:gs pos="100000">
                    <a:srgbClr val="0E2557"/>
                  </a:gs>
                </a:gsLst>
                <a:lin scaled="0"/>
              </a:gradFill>
            </a:endParaRPr>
          </a:p>
        </p:txBody>
      </p:sp>
      <p:pic>
        <p:nvPicPr>
          <p:cNvPr id="103" name="Picture 102"/>
          <p:cNvPicPr/>
          <p:nvPr/>
        </p:nvPicPr>
        <p:blipFill>
          <a:blip r:embed="rId10"/>
          <a:stretch>
            <a:fillRect/>
          </a:stretch>
        </p:blipFill>
        <p:spPr>
          <a:xfrm>
            <a:off x="2374265" y="4187190"/>
            <a:ext cx="1313815" cy="590550"/>
          </a:xfrm>
          <a:prstGeom prst="rect">
            <a:avLst/>
          </a:prstGeom>
          <a:noFill/>
          <a:ln w="9525">
            <a:noFill/>
          </a:ln>
        </p:spPr>
      </p:pic>
      <p:pic>
        <p:nvPicPr>
          <p:cNvPr id="105" name="Picture 104"/>
          <p:cNvPicPr/>
          <p:nvPr/>
        </p:nvPicPr>
        <p:blipFill>
          <a:blip r:embed="rId11"/>
          <a:stretch>
            <a:fillRect/>
          </a:stretch>
        </p:blipFill>
        <p:spPr>
          <a:xfrm>
            <a:off x="1031240" y="4873625"/>
            <a:ext cx="1350645" cy="609600"/>
          </a:xfrm>
          <a:prstGeom prst="rect">
            <a:avLst/>
          </a:prstGeom>
          <a:noFill/>
          <a:ln w="9525">
            <a:noFill/>
          </a:ln>
        </p:spPr>
      </p:pic>
      <p:pic>
        <p:nvPicPr>
          <p:cNvPr id="106" name="Picture 105"/>
          <p:cNvPicPr/>
          <p:nvPr/>
        </p:nvPicPr>
        <p:blipFill>
          <a:blip r:embed="rId12"/>
          <a:stretch>
            <a:fillRect/>
          </a:stretch>
        </p:blipFill>
        <p:spPr>
          <a:xfrm>
            <a:off x="2463800" y="4949825"/>
            <a:ext cx="1224915" cy="533400"/>
          </a:xfrm>
          <a:prstGeom prst="rect">
            <a:avLst/>
          </a:prstGeom>
          <a:noFill/>
          <a:ln w="9525">
            <a:noFill/>
          </a:ln>
        </p:spPr>
      </p:pic>
      <p:pic>
        <p:nvPicPr>
          <p:cNvPr id="27" name="Google Shape;101;gf3a8d4be09_2_92" descr="360DigiTMG Reviews - 52 Reviews of 360digitmg.com | Sitejabber">
            <a:extLst>
              <a:ext uri="{FF2B5EF4-FFF2-40B4-BE49-F238E27FC236}">
                <a16:creationId xmlns:a16="http://schemas.microsoft.com/office/drawing/2014/main" id="{43115EF8-FC05-4AD9-905B-BF79F87606CE}"/>
              </a:ext>
            </a:extLst>
          </p:cNvPr>
          <p:cNvPicPr preferRelativeResize="0"/>
          <p:nvPr/>
        </p:nvPicPr>
        <p:blipFill rotWithShape="1">
          <a:blip r:embed="rId13">
            <a:alphaModFix/>
          </a:blip>
          <a:srcRect/>
          <a:stretch/>
        </p:blipFill>
        <p:spPr>
          <a:xfrm>
            <a:off x="9914961" y="6049662"/>
            <a:ext cx="2277039" cy="8083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17b53b5ae0_10_104"/>
          <p:cNvSpPr txBox="1">
            <a:spLocks noGrp="1"/>
          </p:cNvSpPr>
          <p:nvPr>
            <p:ph type="title"/>
          </p:nvPr>
        </p:nvSpPr>
        <p:spPr>
          <a:xfrm>
            <a:off x="169420" y="206578"/>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panose="02040502050405020303"/>
              <a:buNone/>
            </a:pPr>
            <a:r>
              <a:rPr lang="en-US" sz="3200" b="1">
                <a:latin typeface="Times New Roman" panose="02020603050405020304"/>
                <a:ea typeface="Times New Roman" panose="02020603050405020304"/>
                <a:cs typeface="Times New Roman" panose="02020603050405020304"/>
                <a:sym typeface="Times New Roman" panose="02020603050405020304"/>
              </a:rPr>
              <a:t>System Requirements</a:t>
            </a:r>
            <a:endParaRPr sz="3200" b="1">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descr="Screenshot (281)"/>
          <p:cNvPicPr>
            <a:picLocks noChangeAspect="1"/>
          </p:cNvPicPr>
          <p:nvPr/>
        </p:nvPicPr>
        <p:blipFill>
          <a:blip r:embed="rId3"/>
          <a:stretch>
            <a:fillRect/>
          </a:stretch>
        </p:blipFill>
        <p:spPr>
          <a:xfrm>
            <a:off x="2551430" y="742315"/>
            <a:ext cx="5006975" cy="1904365"/>
          </a:xfrm>
          <a:prstGeom prst="rect">
            <a:avLst/>
          </a:prstGeom>
        </p:spPr>
      </p:pic>
      <p:sp>
        <p:nvSpPr>
          <p:cNvPr id="3" name="Text Box 2"/>
          <p:cNvSpPr txBox="1"/>
          <p:nvPr/>
        </p:nvSpPr>
        <p:spPr>
          <a:xfrm>
            <a:off x="838200" y="2781300"/>
            <a:ext cx="9620250" cy="1965960"/>
          </a:xfrm>
          <a:prstGeom prst="rect">
            <a:avLst/>
          </a:prstGeom>
          <a:noFill/>
        </p:spPr>
        <p:txBody>
          <a:bodyPr wrap="square" rtlCol="0">
            <a:noAutofit/>
          </a:bodyPr>
          <a:lstStyle/>
          <a:p>
            <a:pPr marL="285750" indent="-285750">
              <a:buFont typeface="Arial" panose="020B0604020202020204" pitchFamily="34" charset="0"/>
              <a:buChar char="•"/>
            </a:pPr>
            <a:r>
              <a:rPr lang="en-US" sz="1600" b="1">
                <a:latin typeface="Calibri" panose="020F0502020204030204" charset="0"/>
                <a:cs typeface="Calibri" panose="020F0502020204030204" charset="0"/>
              </a:rPr>
              <a:t>Install Anaconda, which includes Spyder, Python, and essential libraries like NumPy, Pandas, and Matplotlib for data analysis and visualization.</a:t>
            </a:r>
          </a:p>
          <a:p>
            <a:pPr marL="285750" indent="-285750">
              <a:buFont typeface="Arial" panose="020B0604020202020204" pitchFamily="34" charset="0"/>
              <a:buChar char="•"/>
            </a:pPr>
            <a:r>
              <a:rPr lang="en-US" sz="1600" b="1">
                <a:latin typeface="Calibri" panose="020F0502020204030204" charset="0"/>
                <a:cs typeface="Calibri" panose="020F0502020204030204" charset="0"/>
              </a:rPr>
              <a:t>Install MySQL Community Edition, which includes the MySQL database server and MySQL Workbench for database management and development.</a:t>
            </a:r>
          </a:p>
          <a:p>
            <a:pPr marL="285750" indent="-285750">
              <a:buFont typeface="Arial" panose="020B0604020202020204" pitchFamily="34" charset="0"/>
              <a:buChar char="•"/>
            </a:pPr>
            <a:r>
              <a:rPr lang="en-US" sz="1600" b="1">
                <a:latin typeface="Calibri" panose="020F0502020204030204" charset="0"/>
                <a:cs typeface="Calibri" panose="020F0502020204030204" charset="0"/>
              </a:rPr>
              <a:t>Download and install Power BI Desktop from the Microsoft website. Power BI Service can be accessed through a web browser.</a:t>
            </a:r>
          </a:p>
          <a:p>
            <a:pPr marL="285750" indent="-285750">
              <a:buFont typeface="Arial" panose="020B0604020202020204" pitchFamily="34" charset="0"/>
              <a:buChar char="•"/>
            </a:pPr>
            <a:r>
              <a:rPr lang="en-US" sz="1600" b="1">
                <a:latin typeface="Calibri" panose="020F0502020204030204" charset="0"/>
                <a:cs typeface="Calibri" panose="020F0502020204030204" charset="0"/>
              </a:rPr>
              <a:t>Google Looker Studio is web-based, so it can be accessed from any operating system with a modern web browser.</a:t>
            </a:r>
          </a:p>
        </p:txBody>
      </p:sp>
      <p:pic>
        <p:nvPicPr>
          <p:cNvPr id="6" name="Google Shape;101;gf3a8d4be09_2_92" descr="360DigiTMG Reviews - 52 Reviews of 360digitmg.com | Sitejabber">
            <a:extLst>
              <a:ext uri="{FF2B5EF4-FFF2-40B4-BE49-F238E27FC236}">
                <a16:creationId xmlns:a16="http://schemas.microsoft.com/office/drawing/2014/main" id="{61C95092-B7E3-4963-893B-2DE9B2806A7A}"/>
              </a:ext>
            </a:extLst>
          </p:cNvPr>
          <p:cNvPicPr preferRelativeResize="0"/>
          <p:nvPr/>
        </p:nvPicPr>
        <p:blipFill rotWithShape="1">
          <a:blip r:embed="rId4">
            <a:alphaModFix/>
          </a:blip>
          <a:srcRect/>
          <a:stretch/>
        </p:blipFill>
        <p:spPr>
          <a:xfrm>
            <a:off x="9753110" y="5945834"/>
            <a:ext cx="2277039" cy="8083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p15">
            <a:extLst>
              <a:ext uri="{FF2B5EF4-FFF2-40B4-BE49-F238E27FC236}">
                <a16:creationId xmlns:a16="http://schemas.microsoft.com/office/drawing/2014/main" id="{4576AD00-5272-4893-9FA4-F0D0A6859343}"/>
              </a:ext>
            </a:extLst>
          </p:cNvPr>
          <p:cNvSpPr txBox="1">
            <a:spLocks noGrp="1"/>
          </p:cNvSpPr>
          <p:nvPr>
            <p:ph type="title"/>
          </p:nvPr>
        </p:nvSpPr>
        <p:spPr>
          <a:xfrm>
            <a:off x="168813" y="177791"/>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collection</a:t>
            </a:r>
            <a:endParaRPr sz="3200" b="1" dirty="0">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30624B89-1710-4DE5-9B80-5EAC9740B852}"/>
              </a:ext>
            </a:extLst>
          </p:cNvPr>
          <p:cNvPicPr>
            <a:picLocks noChangeAspect="1"/>
          </p:cNvPicPr>
          <p:nvPr/>
        </p:nvPicPr>
        <p:blipFill>
          <a:blip r:embed="rId2"/>
          <a:stretch>
            <a:fillRect/>
          </a:stretch>
        </p:blipFill>
        <p:spPr>
          <a:xfrm>
            <a:off x="1020068" y="1282337"/>
            <a:ext cx="9354856" cy="3412474"/>
          </a:xfrm>
          <a:prstGeom prst="rect">
            <a:avLst/>
          </a:prstGeom>
        </p:spPr>
      </p:pic>
      <p:sp>
        <p:nvSpPr>
          <p:cNvPr id="6" name="Text Box 3">
            <a:extLst>
              <a:ext uri="{FF2B5EF4-FFF2-40B4-BE49-F238E27FC236}">
                <a16:creationId xmlns:a16="http://schemas.microsoft.com/office/drawing/2014/main" id="{7727DFE9-BB84-4980-AA8F-765125D3745C}"/>
              </a:ext>
            </a:extLst>
          </p:cNvPr>
          <p:cNvSpPr txBox="1"/>
          <p:nvPr/>
        </p:nvSpPr>
        <p:spPr>
          <a:xfrm>
            <a:off x="1020068" y="914037"/>
            <a:ext cx="6452870" cy="368300"/>
          </a:xfrm>
          <a:prstGeom prst="rect">
            <a:avLst/>
          </a:prstGeom>
          <a:noFill/>
        </p:spPr>
        <p:txBody>
          <a:bodyPr wrap="square" rtlCol="0">
            <a:spAutoFit/>
          </a:bodyPr>
          <a:lstStyle/>
          <a:p>
            <a:r>
              <a:rPr lang="en-US" sz="1800" b="1" dirty="0">
                <a:gradFill>
                  <a:gsLst>
                    <a:gs pos="0">
                      <a:srgbClr val="7B32B2"/>
                    </a:gs>
                    <a:gs pos="100000">
                      <a:srgbClr val="401A5D"/>
                    </a:gs>
                  </a:gsLst>
                  <a:lin scaled="0"/>
                </a:gradFill>
              </a:rPr>
              <a:t>Coal ore Dataset:</a:t>
            </a:r>
          </a:p>
        </p:txBody>
      </p:sp>
      <p:sp>
        <p:nvSpPr>
          <p:cNvPr id="7" name="Text Box 4">
            <a:extLst>
              <a:ext uri="{FF2B5EF4-FFF2-40B4-BE49-F238E27FC236}">
                <a16:creationId xmlns:a16="http://schemas.microsoft.com/office/drawing/2014/main" id="{0B4CC5D9-AEBD-4191-B37F-F78606893F5A}"/>
              </a:ext>
            </a:extLst>
          </p:cNvPr>
          <p:cNvSpPr txBox="1"/>
          <p:nvPr/>
        </p:nvSpPr>
        <p:spPr>
          <a:xfrm>
            <a:off x="656590" y="4871130"/>
            <a:ext cx="10878820" cy="1409065"/>
          </a:xfrm>
          <a:prstGeom prst="rect">
            <a:avLst/>
          </a:prstGeom>
          <a:noFill/>
        </p:spPr>
        <p:txBody>
          <a:bodyPr wrap="square" rtlCol="0">
            <a:noAutofit/>
          </a:bodyPr>
          <a:lstStyle/>
          <a:p>
            <a:pPr marL="285750" indent="-285750">
              <a:buFont typeface="Arial" panose="020B0604020202020204" pitchFamily="34" charset="0"/>
              <a:buChar char="•"/>
            </a:pPr>
            <a:r>
              <a:rPr lang="en-US" sz="1600" b="1" dirty="0"/>
              <a:t>The type of data collection for the Coal ore Dataset is secondary data collection.</a:t>
            </a:r>
          </a:p>
          <a:p>
            <a:pPr marL="0" indent="0">
              <a:buFont typeface="Arial" panose="020B0604020202020204" pitchFamily="34" charset="0"/>
              <a:buNone/>
            </a:pPr>
            <a:endParaRPr lang="en-US" sz="1600" b="1" dirty="0"/>
          </a:p>
          <a:p>
            <a:pPr marL="285750" indent="-285750">
              <a:buFont typeface="Arial" panose="020B0604020202020204" pitchFamily="34" charset="0"/>
              <a:buChar char="•"/>
            </a:pPr>
            <a:r>
              <a:rPr lang="en-US" sz="1600" b="1" dirty="0"/>
              <a:t>The shape of the Coal Ore Dataset is (262, 10), indicating that it contains 262 rows and 10 columns.</a:t>
            </a:r>
          </a:p>
        </p:txBody>
      </p:sp>
    </p:spTree>
    <p:extLst>
      <p:ext uri="{BB962C8B-B14F-4D97-AF65-F5344CB8AC3E}">
        <p14:creationId xmlns:p14="http://schemas.microsoft.com/office/powerpoint/2010/main" val="27663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0" y="177790"/>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Dictionary </a:t>
            </a:r>
            <a:endParaRPr sz="3200" b="1" dirty="0">
              <a:latin typeface="Times New Roman"/>
              <a:ea typeface="Times New Roman"/>
              <a:cs typeface="Times New Roman"/>
              <a:sym typeface="Times New Roman"/>
            </a:endParaRPr>
          </a:p>
        </p:txBody>
      </p:sp>
      <p:pic>
        <p:nvPicPr>
          <p:cNvPr id="107" name="Google Shape;107;p15" descr="360DigiTMG Reviews - 52 Reviews of 360digitmg.com | Sitejabber"/>
          <p:cNvPicPr preferRelativeResize="0"/>
          <p:nvPr/>
        </p:nvPicPr>
        <p:blipFill rotWithShape="1">
          <a:blip r:embed="rId3">
            <a:alphaModFix/>
          </a:blip>
          <a:srcRect/>
          <a:stretch/>
        </p:blipFill>
        <p:spPr>
          <a:xfrm>
            <a:off x="9692919" y="5896947"/>
            <a:ext cx="2277039" cy="808338"/>
          </a:xfrm>
          <a:prstGeom prst="rect">
            <a:avLst/>
          </a:prstGeom>
          <a:noFill/>
          <a:ln>
            <a:noFill/>
          </a:ln>
        </p:spPr>
      </p:pic>
      <p:graphicFrame>
        <p:nvGraphicFramePr>
          <p:cNvPr id="2" name="Table 2">
            <a:extLst>
              <a:ext uri="{FF2B5EF4-FFF2-40B4-BE49-F238E27FC236}">
                <a16:creationId xmlns:a16="http://schemas.microsoft.com/office/drawing/2014/main" id="{FA584907-1DE8-4DD6-A028-198822E40E13}"/>
              </a:ext>
            </a:extLst>
          </p:cNvPr>
          <p:cNvGraphicFramePr>
            <a:graphicFrameLocks noGrp="1"/>
          </p:cNvGraphicFramePr>
          <p:nvPr>
            <p:extLst>
              <p:ext uri="{D42A27DB-BD31-4B8C-83A1-F6EECF244321}">
                <p14:modId xmlns:p14="http://schemas.microsoft.com/office/powerpoint/2010/main" val="1994417886"/>
              </p:ext>
            </p:extLst>
          </p:nvPr>
        </p:nvGraphicFramePr>
        <p:xfrm>
          <a:off x="553330" y="925146"/>
          <a:ext cx="11085340" cy="5236506"/>
        </p:xfrm>
        <a:graphic>
          <a:graphicData uri="http://schemas.openxmlformats.org/drawingml/2006/table">
            <a:tbl>
              <a:tblPr firstRow="1" bandRow="1">
                <a:tableStyleId>{073A0DAA-6AF3-43AB-8588-CEC1D06C72B9}</a:tableStyleId>
              </a:tblPr>
              <a:tblGrid>
                <a:gridCol w="1322363">
                  <a:extLst>
                    <a:ext uri="{9D8B030D-6E8A-4147-A177-3AD203B41FA5}">
                      <a16:colId xmlns:a16="http://schemas.microsoft.com/office/drawing/2014/main" val="1770791677"/>
                    </a:ext>
                  </a:extLst>
                </a:gridCol>
                <a:gridCol w="2475914">
                  <a:extLst>
                    <a:ext uri="{9D8B030D-6E8A-4147-A177-3AD203B41FA5}">
                      <a16:colId xmlns:a16="http://schemas.microsoft.com/office/drawing/2014/main" val="1663771003"/>
                    </a:ext>
                  </a:extLst>
                </a:gridCol>
                <a:gridCol w="5387926">
                  <a:extLst>
                    <a:ext uri="{9D8B030D-6E8A-4147-A177-3AD203B41FA5}">
                      <a16:colId xmlns:a16="http://schemas.microsoft.com/office/drawing/2014/main" val="1877575735"/>
                    </a:ext>
                  </a:extLst>
                </a:gridCol>
                <a:gridCol w="1899137">
                  <a:extLst>
                    <a:ext uri="{9D8B030D-6E8A-4147-A177-3AD203B41FA5}">
                      <a16:colId xmlns:a16="http://schemas.microsoft.com/office/drawing/2014/main" val="2320580925"/>
                    </a:ext>
                  </a:extLst>
                </a:gridCol>
              </a:tblGrid>
              <a:tr h="339416">
                <a:tc>
                  <a:txBody>
                    <a:bodyPr/>
                    <a:lstStyle/>
                    <a:p>
                      <a:pPr algn="ctr">
                        <a:buNone/>
                      </a:pPr>
                      <a:r>
                        <a:rPr lang="en-US" sz="1600" b="1" dirty="0">
                          <a:solidFill>
                            <a:schemeClr val="tx1"/>
                          </a:solidFill>
                          <a:latin typeface="+mj-lt"/>
                          <a:cs typeface="+mj-lt"/>
                        </a:rPr>
                        <a:t>Sn. No</a:t>
                      </a:r>
                    </a:p>
                  </a:txBody>
                  <a:tcPr anchor="ctr">
                    <a:solidFill>
                      <a:schemeClr val="bg1">
                        <a:lumMod val="85000"/>
                      </a:schemeClr>
                    </a:solidFill>
                  </a:tcPr>
                </a:tc>
                <a:tc>
                  <a:txBody>
                    <a:bodyPr/>
                    <a:lstStyle/>
                    <a:p>
                      <a:pPr marL="0" indent="0" algn="ctr">
                        <a:buNone/>
                      </a:pPr>
                      <a:r>
                        <a:rPr lang="en-US" sz="1600" b="1" dirty="0">
                          <a:solidFill>
                            <a:schemeClr val="tx1"/>
                          </a:solidFill>
                          <a:latin typeface="+mj-lt"/>
                          <a:cs typeface="+mj-lt"/>
                        </a:rPr>
                        <a:t>Variable name</a:t>
                      </a:r>
                    </a:p>
                  </a:txBody>
                  <a:tcPr marL="12700" marR="12700" marT="12700" anchor="ctr">
                    <a:solidFill>
                      <a:schemeClr val="bg1">
                        <a:lumMod val="85000"/>
                      </a:schemeClr>
                    </a:solidFill>
                  </a:tcPr>
                </a:tc>
                <a:tc>
                  <a:txBody>
                    <a:bodyPr/>
                    <a:lstStyle/>
                    <a:p>
                      <a:pPr marL="0" indent="0" algn="ctr">
                        <a:buNone/>
                      </a:pPr>
                      <a:r>
                        <a:rPr lang="en-US" sz="1600" b="1" dirty="0">
                          <a:solidFill>
                            <a:schemeClr val="tx1"/>
                          </a:solidFill>
                          <a:latin typeface="+mj-lt"/>
                          <a:cs typeface="+mj-lt"/>
                        </a:rPr>
                        <a:t>Variable Description</a:t>
                      </a:r>
                    </a:p>
                  </a:txBody>
                  <a:tcPr marL="12700" marR="12700" marT="12700" anchor="ctr">
                    <a:solidFill>
                      <a:schemeClr val="bg1">
                        <a:lumMod val="85000"/>
                      </a:schemeClr>
                    </a:solidFill>
                  </a:tcPr>
                </a:tc>
                <a:tc>
                  <a:txBody>
                    <a:bodyPr/>
                    <a:lstStyle/>
                    <a:p>
                      <a:pPr marL="0" indent="0" algn="ctr">
                        <a:buNone/>
                      </a:pPr>
                      <a:r>
                        <a:rPr lang="en-US" sz="1600" b="1" dirty="0">
                          <a:solidFill>
                            <a:schemeClr val="tx1"/>
                          </a:solidFill>
                          <a:latin typeface="+mj-lt"/>
                          <a:cs typeface="+mj-lt"/>
                        </a:rPr>
                        <a:t>Data Type</a:t>
                      </a:r>
                    </a:p>
                  </a:txBody>
                  <a:tcPr marL="12700" marR="12700" marT="12700" anchor="ctr">
                    <a:solidFill>
                      <a:schemeClr val="bg1">
                        <a:lumMod val="85000"/>
                      </a:schemeClr>
                    </a:solidFill>
                  </a:tcPr>
                </a:tc>
                <a:extLst>
                  <a:ext uri="{0D108BD9-81ED-4DB2-BD59-A6C34878D82A}">
                    <a16:rowId xmlns:a16="http://schemas.microsoft.com/office/drawing/2014/main" val="57439668"/>
                  </a:ext>
                </a:extLst>
              </a:tr>
              <a:tr h="489709">
                <a:tc>
                  <a:txBody>
                    <a:bodyPr/>
                    <a:lstStyle/>
                    <a:p>
                      <a:pPr fontAlgn="base"/>
                      <a:r>
                        <a:rPr lang="en-US" dirty="0">
                          <a:effectLst/>
                        </a:rPr>
                        <a:t>1</a:t>
                      </a:r>
                    </a:p>
                  </a:txBody>
                  <a:tcPr anchor="ctr"/>
                </a:tc>
                <a:tc>
                  <a:txBody>
                    <a:bodyPr/>
                    <a:lstStyle/>
                    <a:p>
                      <a:pPr fontAlgn="base"/>
                      <a:r>
                        <a:rPr lang="en-IN" dirty="0">
                          <a:effectLst/>
                        </a:rPr>
                        <a:t>Date</a:t>
                      </a:r>
                    </a:p>
                  </a:txBody>
                  <a:tcPr anchor="ctr"/>
                </a:tc>
                <a:tc>
                  <a:txBody>
                    <a:bodyPr/>
                    <a:lstStyle/>
                    <a:p>
                      <a:pPr fontAlgn="base"/>
                      <a:r>
                        <a:rPr lang="en-US">
                          <a:effectLst/>
                        </a:rPr>
                        <a:t>Date corresponding to the financial data</a:t>
                      </a:r>
                    </a:p>
                  </a:txBody>
                  <a:tcPr anchor="ctr"/>
                </a:tc>
                <a:tc>
                  <a:txBody>
                    <a:bodyPr/>
                    <a:lstStyle/>
                    <a:p>
                      <a:pPr fontAlgn="base"/>
                      <a:r>
                        <a:rPr lang="en-IN">
                          <a:effectLst/>
                        </a:rPr>
                        <a:t>Date</a:t>
                      </a:r>
                    </a:p>
                  </a:txBody>
                  <a:tcPr anchor="ctr"/>
                </a:tc>
                <a:extLst>
                  <a:ext uri="{0D108BD9-81ED-4DB2-BD59-A6C34878D82A}">
                    <a16:rowId xmlns:a16="http://schemas.microsoft.com/office/drawing/2014/main" val="1663821440"/>
                  </a:ext>
                </a:extLst>
              </a:tr>
              <a:tr h="489709">
                <a:tc>
                  <a:txBody>
                    <a:bodyPr/>
                    <a:lstStyle/>
                    <a:p>
                      <a:pPr fontAlgn="base"/>
                      <a:r>
                        <a:rPr lang="en-US" dirty="0">
                          <a:effectLst/>
                        </a:rPr>
                        <a:t>2</a:t>
                      </a:r>
                      <a:endParaRPr lang="en-IN" dirty="0">
                        <a:effectLst/>
                      </a:endParaRPr>
                    </a:p>
                  </a:txBody>
                  <a:tcPr anchor="ctr"/>
                </a:tc>
                <a:tc>
                  <a:txBody>
                    <a:bodyPr/>
                    <a:lstStyle/>
                    <a:p>
                      <a:pPr fontAlgn="base"/>
                      <a:r>
                        <a:rPr lang="en-IN">
                          <a:effectLst/>
                        </a:rPr>
                        <a:t>Open</a:t>
                      </a:r>
                    </a:p>
                  </a:txBody>
                  <a:tcPr anchor="ctr"/>
                </a:tc>
                <a:tc>
                  <a:txBody>
                    <a:bodyPr/>
                    <a:lstStyle/>
                    <a:p>
                      <a:pPr fontAlgn="base"/>
                      <a:r>
                        <a:rPr lang="en-US">
                          <a:effectLst/>
                        </a:rPr>
                        <a:t>Opening price of the security for the trading day</a:t>
                      </a:r>
                    </a:p>
                  </a:txBody>
                  <a:tcPr anchor="ctr"/>
                </a:tc>
                <a:tc>
                  <a:txBody>
                    <a:bodyPr/>
                    <a:lstStyle/>
                    <a:p>
                      <a:pPr fontAlgn="base"/>
                      <a:r>
                        <a:rPr lang="en-IN">
                          <a:effectLst/>
                        </a:rPr>
                        <a:t>Numeric</a:t>
                      </a:r>
                    </a:p>
                  </a:txBody>
                  <a:tcPr anchor="ctr"/>
                </a:tc>
                <a:extLst>
                  <a:ext uri="{0D108BD9-81ED-4DB2-BD59-A6C34878D82A}">
                    <a16:rowId xmlns:a16="http://schemas.microsoft.com/office/drawing/2014/main" val="3900218196"/>
                  </a:ext>
                </a:extLst>
              </a:tr>
              <a:tr h="489709">
                <a:tc>
                  <a:txBody>
                    <a:bodyPr/>
                    <a:lstStyle/>
                    <a:p>
                      <a:pPr fontAlgn="base"/>
                      <a:r>
                        <a:rPr lang="en-US" dirty="0">
                          <a:effectLst/>
                        </a:rPr>
                        <a:t>3</a:t>
                      </a:r>
                      <a:endParaRPr lang="en-IN" dirty="0">
                        <a:effectLst/>
                      </a:endParaRPr>
                    </a:p>
                  </a:txBody>
                  <a:tcPr anchor="ctr"/>
                </a:tc>
                <a:tc>
                  <a:txBody>
                    <a:bodyPr/>
                    <a:lstStyle/>
                    <a:p>
                      <a:pPr fontAlgn="base"/>
                      <a:r>
                        <a:rPr lang="en-IN" dirty="0">
                          <a:effectLst/>
                        </a:rPr>
                        <a:t>High</a:t>
                      </a:r>
                    </a:p>
                  </a:txBody>
                  <a:tcPr anchor="ctr"/>
                </a:tc>
                <a:tc>
                  <a:txBody>
                    <a:bodyPr/>
                    <a:lstStyle/>
                    <a:p>
                      <a:pPr fontAlgn="base"/>
                      <a:r>
                        <a:rPr lang="en-US">
                          <a:effectLst/>
                        </a:rPr>
                        <a:t>Highest price of the security during the trading day</a:t>
                      </a:r>
                    </a:p>
                  </a:txBody>
                  <a:tcPr anchor="ctr"/>
                </a:tc>
                <a:tc>
                  <a:txBody>
                    <a:bodyPr/>
                    <a:lstStyle/>
                    <a:p>
                      <a:pPr fontAlgn="base"/>
                      <a:r>
                        <a:rPr lang="en-IN">
                          <a:effectLst/>
                        </a:rPr>
                        <a:t>Numeric</a:t>
                      </a:r>
                    </a:p>
                  </a:txBody>
                  <a:tcPr anchor="ctr"/>
                </a:tc>
                <a:extLst>
                  <a:ext uri="{0D108BD9-81ED-4DB2-BD59-A6C34878D82A}">
                    <a16:rowId xmlns:a16="http://schemas.microsoft.com/office/drawing/2014/main" val="3986449076"/>
                  </a:ext>
                </a:extLst>
              </a:tr>
              <a:tr h="489709">
                <a:tc>
                  <a:txBody>
                    <a:bodyPr/>
                    <a:lstStyle/>
                    <a:p>
                      <a:pPr fontAlgn="base"/>
                      <a:r>
                        <a:rPr lang="en-US" dirty="0">
                          <a:effectLst/>
                        </a:rPr>
                        <a:t>4</a:t>
                      </a:r>
                      <a:endParaRPr lang="en-IN" dirty="0">
                        <a:effectLst/>
                      </a:endParaRPr>
                    </a:p>
                  </a:txBody>
                  <a:tcPr anchor="ctr"/>
                </a:tc>
                <a:tc>
                  <a:txBody>
                    <a:bodyPr/>
                    <a:lstStyle/>
                    <a:p>
                      <a:pPr fontAlgn="base"/>
                      <a:r>
                        <a:rPr lang="en-IN" dirty="0">
                          <a:effectLst/>
                        </a:rPr>
                        <a:t>Low</a:t>
                      </a:r>
                    </a:p>
                  </a:txBody>
                  <a:tcPr anchor="ctr"/>
                </a:tc>
                <a:tc>
                  <a:txBody>
                    <a:bodyPr/>
                    <a:lstStyle/>
                    <a:p>
                      <a:pPr fontAlgn="base"/>
                      <a:r>
                        <a:rPr lang="en-US">
                          <a:effectLst/>
                        </a:rPr>
                        <a:t>Lowest price of the security during the trading day</a:t>
                      </a:r>
                    </a:p>
                  </a:txBody>
                  <a:tcPr anchor="ctr"/>
                </a:tc>
                <a:tc>
                  <a:txBody>
                    <a:bodyPr/>
                    <a:lstStyle/>
                    <a:p>
                      <a:pPr fontAlgn="base"/>
                      <a:r>
                        <a:rPr lang="en-IN" dirty="0">
                          <a:effectLst/>
                        </a:rPr>
                        <a:t>Numeric</a:t>
                      </a:r>
                    </a:p>
                  </a:txBody>
                  <a:tcPr anchor="ctr"/>
                </a:tc>
                <a:extLst>
                  <a:ext uri="{0D108BD9-81ED-4DB2-BD59-A6C34878D82A}">
                    <a16:rowId xmlns:a16="http://schemas.microsoft.com/office/drawing/2014/main" val="2663964063"/>
                  </a:ext>
                </a:extLst>
              </a:tr>
              <a:tr h="489709">
                <a:tc>
                  <a:txBody>
                    <a:bodyPr/>
                    <a:lstStyle/>
                    <a:p>
                      <a:pPr fontAlgn="base"/>
                      <a:r>
                        <a:rPr lang="en-US" dirty="0">
                          <a:effectLst/>
                        </a:rPr>
                        <a:t>5</a:t>
                      </a:r>
                      <a:endParaRPr lang="en-IN" dirty="0">
                        <a:effectLst/>
                      </a:endParaRPr>
                    </a:p>
                  </a:txBody>
                  <a:tcPr anchor="ctr"/>
                </a:tc>
                <a:tc>
                  <a:txBody>
                    <a:bodyPr/>
                    <a:lstStyle/>
                    <a:p>
                      <a:pPr fontAlgn="base"/>
                      <a:r>
                        <a:rPr lang="en-IN">
                          <a:effectLst/>
                        </a:rPr>
                        <a:t>Close</a:t>
                      </a:r>
                    </a:p>
                  </a:txBody>
                  <a:tcPr anchor="ctr"/>
                </a:tc>
                <a:tc>
                  <a:txBody>
                    <a:bodyPr/>
                    <a:lstStyle/>
                    <a:p>
                      <a:pPr fontAlgn="base"/>
                      <a:r>
                        <a:rPr lang="en-US">
                          <a:effectLst/>
                        </a:rPr>
                        <a:t>Closing price of the security for the trading day</a:t>
                      </a:r>
                    </a:p>
                  </a:txBody>
                  <a:tcPr anchor="ctr"/>
                </a:tc>
                <a:tc>
                  <a:txBody>
                    <a:bodyPr/>
                    <a:lstStyle/>
                    <a:p>
                      <a:pPr fontAlgn="base"/>
                      <a:r>
                        <a:rPr lang="en-IN">
                          <a:effectLst/>
                        </a:rPr>
                        <a:t>Numeric</a:t>
                      </a:r>
                    </a:p>
                  </a:txBody>
                  <a:tcPr anchor="ctr"/>
                </a:tc>
                <a:extLst>
                  <a:ext uri="{0D108BD9-81ED-4DB2-BD59-A6C34878D82A}">
                    <a16:rowId xmlns:a16="http://schemas.microsoft.com/office/drawing/2014/main" val="4098876612"/>
                  </a:ext>
                </a:extLst>
              </a:tr>
              <a:tr h="489709">
                <a:tc>
                  <a:txBody>
                    <a:bodyPr/>
                    <a:lstStyle/>
                    <a:p>
                      <a:pPr fontAlgn="base"/>
                      <a:r>
                        <a:rPr lang="en-US" dirty="0">
                          <a:effectLst/>
                        </a:rPr>
                        <a:t>6</a:t>
                      </a:r>
                      <a:endParaRPr lang="en-IN" dirty="0">
                        <a:effectLst/>
                      </a:endParaRPr>
                    </a:p>
                  </a:txBody>
                  <a:tcPr anchor="ctr"/>
                </a:tc>
                <a:tc>
                  <a:txBody>
                    <a:bodyPr/>
                    <a:lstStyle/>
                    <a:p>
                      <a:pPr fontAlgn="base"/>
                      <a:r>
                        <a:rPr lang="en-IN">
                          <a:effectLst/>
                        </a:rPr>
                        <a:t>Trend Supertrend (7,3)</a:t>
                      </a:r>
                    </a:p>
                  </a:txBody>
                  <a:tcPr anchor="ctr"/>
                </a:tc>
                <a:tc>
                  <a:txBody>
                    <a:bodyPr/>
                    <a:lstStyle/>
                    <a:p>
                      <a:pPr fontAlgn="base"/>
                      <a:r>
                        <a:rPr lang="en-US">
                          <a:effectLst/>
                        </a:rPr>
                        <a:t>Trend direction indicated by Supertrend indicator</a:t>
                      </a:r>
                    </a:p>
                  </a:txBody>
                  <a:tcPr anchor="ctr"/>
                </a:tc>
                <a:tc>
                  <a:txBody>
                    <a:bodyPr/>
                    <a:lstStyle/>
                    <a:p>
                      <a:pPr fontAlgn="base"/>
                      <a:r>
                        <a:rPr lang="en-US" dirty="0">
                          <a:effectLst/>
                        </a:rPr>
                        <a:t>Numeric</a:t>
                      </a:r>
                      <a:endParaRPr lang="en-IN" dirty="0">
                        <a:effectLst/>
                      </a:endParaRPr>
                    </a:p>
                  </a:txBody>
                  <a:tcPr anchor="ctr"/>
                </a:tc>
                <a:extLst>
                  <a:ext uri="{0D108BD9-81ED-4DB2-BD59-A6C34878D82A}">
                    <a16:rowId xmlns:a16="http://schemas.microsoft.com/office/drawing/2014/main" val="3389080876"/>
                  </a:ext>
                </a:extLst>
              </a:tr>
              <a:tr h="489709">
                <a:tc>
                  <a:txBody>
                    <a:bodyPr/>
                    <a:lstStyle/>
                    <a:p>
                      <a:pPr fontAlgn="base"/>
                      <a:r>
                        <a:rPr lang="en-US" dirty="0">
                          <a:effectLst/>
                        </a:rPr>
                        <a:t>7</a:t>
                      </a:r>
                      <a:endParaRPr lang="en-IN" dirty="0">
                        <a:effectLst/>
                      </a:endParaRPr>
                    </a:p>
                  </a:txBody>
                  <a:tcPr anchor="ctr"/>
                </a:tc>
                <a:tc>
                  <a:txBody>
                    <a:bodyPr/>
                    <a:lstStyle/>
                    <a:p>
                      <a:pPr fontAlgn="base"/>
                      <a:r>
                        <a:rPr lang="en-IN">
                          <a:effectLst/>
                        </a:rPr>
                        <a:t>MACD (12,26,9)</a:t>
                      </a:r>
                    </a:p>
                  </a:txBody>
                  <a:tcPr anchor="ctr"/>
                </a:tc>
                <a:tc>
                  <a:txBody>
                    <a:bodyPr/>
                    <a:lstStyle/>
                    <a:p>
                      <a:pPr fontAlgn="base"/>
                      <a:r>
                        <a:rPr lang="en-US">
                          <a:effectLst/>
                        </a:rPr>
                        <a:t>MACD line value indicating momentum</a:t>
                      </a:r>
                    </a:p>
                  </a:txBody>
                  <a:tcPr anchor="ctr"/>
                </a:tc>
                <a:tc>
                  <a:txBody>
                    <a:bodyPr/>
                    <a:lstStyle/>
                    <a:p>
                      <a:pPr fontAlgn="base"/>
                      <a:r>
                        <a:rPr lang="en-IN">
                          <a:effectLst/>
                        </a:rPr>
                        <a:t>Numeric</a:t>
                      </a:r>
                    </a:p>
                  </a:txBody>
                  <a:tcPr anchor="ctr"/>
                </a:tc>
                <a:extLst>
                  <a:ext uri="{0D108BD9-81ED-4DB2-BD59-A6C34878D82A}">
                    <a16:rowId xmlns:a16="http://schemas.microsoft.com/office/drawing/2014/main" val="1965040554"/>
                  </a:ext>
                </a:extLst>
              </a:tr>
              <a:tr h="489709">
                <a:tc>
                  <a:txBody>
                    <a:bodyPr/>
                    <a:lstStyle/>
                    <a:p>
                      <a:pPr fontAlgn="base"/>
                      <a:r>
                        <a:rPr lang="en-US" dirty="0">
                          <a:effectLst/>
                        </a:rPr>
                        <a:t>8</a:t>
                      </a:r>
                      <a:endParaRPr lang="en-IN" dirty="0">
                        <a:effectLst/>
                      </a:endParaRPr>
                    </a:p>
                  </a:txBody>
                  <a:tcPr anchor="ctr"/>
                </a:tc>
                <a:tc>
                  <a:txBody>
                    <a:bodyPr/>
                    <a:lstStyle/>
                    <a:p>
                      <a:pPr fontAlgn="base"/>
                      <a:r>
                        <a:rPr lang="en-IN">
                          <a:effectLst/>
                        </a:rPr>
                        <a:t>Signal MACD (12,26,9)</a:t>
                      </a:r>
                    </a:p>
                  </a:txBody>
                  <a:tcPr anchor="ctr"/>
                </a:tc>
                <a:tc>
                  <a:txBody>
                    <a:bodyPr/>
                    <a:lstStyle/>
                    <a:p>
                      <a:pPr fontAlgn="base"/>
                      <a:r>
                        <a:rPr lang="en-US">
                          <a:effectLst/>
                        </a:rPr>
                        <a:t>Signal line value for MACD indicator</a:t>
                      </a:r>
                    </a:p>
                  </a:txBody>
                  <a:tcPr anchor="ctr"/>
                </a:tc>
                <a:tc>
                  <a:txBody>
                    <a:bodyPr/>
                    <a:lstStyle/>
                    <a:p>
                      <a:pPr fontAlgn="base"/>
                      <a:r>
                        <a:rPr lang="en-IN">
                          <a:effectLst/>
                        </a:rPr>
                        <a:t>Numeric</a:t>
                      </a:r>
                    </a:p>
                  </a:txBody>
                  <a:tcPr anchor="ctr"/>
                </a:tc>
                <a:extLst>
                  <a:ext uri="{0D108BD9-81ED-4DB2-BD59-A6C34878D82A}">
                    <a16:rowId xmlns:a16="http://schemas.microsoft.com/office/drawing/2014/main" val="3929406364"/>
                  </a:ext>
                </a:extLst>
              </a:tr>
              <a:tr h="489709">
                <a:tc>
                  <a:txBody>
                    <a:bodyPr/>
                    <a:lstStyle/>
                    <a:p>
                      <a:pPr fontAlgn="base"/>
                      <a:r>
                        <a:rPr lang="en-US" dirty="0">
                          <a:effectLst/>
                        </a:rPr>
                        <a:t>9</a:t>
                      </a:r>
                      <a:endParaRPr lang="en-IN" dirty="0">
                        <a:effectLst/>
                      </a:endParaRPr>
                    </a:p>
                  </a:txBody>
                  <a:tcPr anchor="ctr"/>
                </a:tc>
                <a:tc>
                  <a:txBody>
                    <a:bodyPr/>
                    <a:lstStyle/>
                    <a:p>
                      <a:pPr fontAlgn="base"/>
                      <a:r>
                        <a:rPr lang="en-IN">
                          <a:effectLst/>
                        </a:rPr>
                        <a:t>MACD (12,26,9)_hist</a:t>
                      </a:r>
                    </a:p>
                  </a:txBody>
                  <a:tcPr anchor="ctr"/>
                </a:tc>
                <a:tc>
                  <a:txBody>
                    <a:bodyPr/>
                    <a:lstStyle/>
                    <a:p>
                      <a:pPr fontAlgn="base"/>
                      <a:r>
                        <a:rPr lang="en-US">
                          <a:effectLst/>
                        </a:rPr>
                        <a:t>Histogram value derived from MACD and Signal lines</a:t>
                      </a:r>
                    </a:p>
                  </a:txBody>
                  <a:tcPr anchor="ctr"/>
                </a:tc>
                <a:tc>
                  <a:txBody>
                    <a:bodyPr/>
                    <a:lstStyle/>
                    <a:p>
                      <a:pPr fontAlgn="base"/>
                      <a:r>
                        <a:rPr lang="en-IN">
                          <a:effectLst/>
                        </a:rPr>
                        <a:t>Numeric</a:t>
                      </a:r>
                    </a:p>
                  </a:txBody>
                  <a:tcPr anchor="ctr"/>
                </a:tc>
                <a:extLst>
                  <a:ext uri="{0D108BD9-81ED-4DB2-BD59-A6C34878D82A}">
                    <a16:rowId xmlns:a16="http://schemas.microsoft.com/office/drawing/2014/main" val="3515467603"/>
                  </a:ext>
                </a:extLst>
              </a:tr>
              <a:tr h="489709">
                <a:tc>
                  <a:txBody>
                    <a:bodyPr/>
                    <a:lstStyle/>
                    <a:p>
                      <a:pPr fontAlgn="base"/>
                      <a:r>
                        <a:rPr lang="en-US" dirty="0">
                          <a:effectLst/>
                        </a:rPr>
                        <a:t>10</a:t>
                      </a:r>
                      <a:endParaRPr lang="en-IN" dirty="0">
                        <a:effectLst/>
                      </a:endParaRPr>
                    </a:p>
                  </a:txBody>
                  <a:tcPr anchor="ctr"/>
                </a:tc>
                <a:tc>
                  <a:txBody>
                    <a:bodyPr/>
                    <a:lstStyle/>
                    <a:p>
                      <a:pPr fontAlgn="base"/>
                      <a:r>
                        <a:rPr lang="en-IN">
                          <a:effectLst/>
                        </a:rPr>
                        <a:t>Volume</a:t>
                      </a:r>
                    </a:p>
                  </a:txBody>
                  <a:tcPr anchor="ctr"/>
                </a:tc>
                <a:tc>
                  <a:txBody>
                    <a:bodyPr/>
                    <a:lstStyle/>
                    <a:p>
                      <a:pPr fontAlgn="base"/>
                      <a:r>
                        <a:rPr lang="en-US">
                          <a:effectLst/>
                        </a:rPr>
                        <a:t>Trading volume for the security during the trading day</a:t>
                      </a:r>
                    </a:p>
                  </a:txBody>
                  <a:tcPr anchor="ctr"/>
                </a:tc>
                <a:tc>
                  <a:txBody>
                    <a:bodyPr/>
                    <a:lstStyle/>
                    <a:p>
                      <a:pPr fontAlgn="base"/>
                      <a:r>
                        <a:rPr lang="en-IN" dirty="0">
                          <a:effectLst/>
                        </a:rPr>
                        <a:t>Numeric</a:t>
                      </a:r>
                    </a:p>
                  </a:txBody>
                  <a:tcPr anchor="ctr"/>
                </a:tc>
                <a:extLst>
                  <a:ext uri="{0D108BD9-81ED-4DB2-BD59-A6C34878D82A}">
                    <a16:rowId xmlns:a16="http://schemas.microsoft.com/office/drawing/2014/main" val="3550656971"/>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1155</TotalTime>
  <Words>2558</Words>
  <Application>Microsoft Office PowerPoint</Application>
  <PresentationFormat>Widescreen</PresentationFormat>
  <Paragraphs>479</Paragraphs>
  <Slides>43</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Arial Black</vt:lpstr>
      <vt:lpstr>Calibri</vt:lpstr>
      <vt:lpstr>Georgia</vt:lpstr>
      <vt:lpstr>Söhne</vt:lpstr>
      <vt:lpstr>Times New Roman</vt:lpstr>
      <vt:lpstr>Office Theme</vt:lpstr>
      <vt:lpstr>Coal/Iron Ore Price Analysis</vt:lpstr>
      <vt:lpstr>Contents</vt:lpstr>
      <vt:lpstr>Business Problem</vt:lpstr>
      <vt:lpstr>Business Objective And Constraints</vt:lpstr>
      <vt:lpstr>Project Architecture - Data Flow Diagram</vt:lpstr>
      <vt:lpstr>Technical Stacks</vt:lpstr>
      <vt:lpstr>System Requirements</vt:lpstr>
      <vt:lpstr>Data collection</vt:lpstr>
      <vt:lpstr>Data Dictionary </vt:lpstr>
      <vt:lpstr>Exploratory Data Analysis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Visualization </vt:lpstr>
      <vt:lpstr>Data Visualization </vt:lpstr>
      <vt:lpstr>Data Visualization </vt:lpstr>
      <vt:lpstr>Data Visualization </vt:lpstr>
      <vt:lpstr>Data Visualization </vt:lpstr>
      <vt:lpstr>Data Visualization </vt:lpstr>
      <vt:lpstr>Data Visualization </vt:lpstr>
      <vt:lpstr>Data Visualization </vt:lpstr>
      <vt:lpstr>Data Visualization </vt:lpstr>
      <vt:lpstr>Data Visualization </vt:lpstr>
      <vt:lpstr>Data Visualization </vt:lpstr>
      <vt:lpstr>Data Visualization </vt:lpstr>
      <vt:lpstr>Screen shot of output </vt:lpstr>
      <vt:lpstr>Screen shot of output </vt:lpstr>
      <vt:lpstr>Challenges</vt:lpstr>
      <vt:lpstr>Future Scopes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Arpithakvvenkatesh@outlook.com</cp:lastModifiedBy>
  <cp:revision>34</cp:revision>
  <dcterms:created xsi:type="dcterms:W3CDTF">2022-02-16T01:47:29Z</dcterms:created>
  <dcterms:modified xsi:type="dcterms:W3CDTF">2024-04-29T06:07:42Z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